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746" r:id="rId3"/>
    <p:sldId id="747" r:id="rId4"/>
    <p:sldId id="671" r:id="rId5"/>
    <p:sldId id="713" r:id="rId6"/>
    <p:sldId id="714" r:id="rId7"/>
    <p:sldId id="716" r:id="rId8"/>
    <p:sldId id="717" r:id="rId9"/>
    <p:sldId id="745" r:id="rId10"/>
    <p:sldId id="722" r:id="rId11"/>
    <p:sldId id="723" r:id="rId12"/>
    <p:sldId id="724" r:id="rId13"/>
    <p:sldId id="725" r:id="rId14"/>
    <p:sldId id="726" r:id="rId15"/>
    <p:sldId id="727" r:id="rId16"/>
    <p:sldId id="728" r:id="rId17"/>
    <p:sldId id="729" r:id="rId18"/>
    <p:sldId id="730" r:id="rId19"/>
    <p:sldId id="731" r:id="rId20"/>
    <p:sldId id="735" r:id="rId21"/>
    <p:sldId id="718" r:id="rId22"/>
    <p:sldId id="733" r:id="rId23"/>
    <p:sldId id="734" r:id="rId24"/>
    <p:sldId id="736" r:id="rId25"/>
    <p:sldId id="737" r:id="rId26"/>
    <p:sldId id="738" r:id="rId27"/>
    <p:sldId id="739" r:id="rId28"/>
    <p:sldId id="740" r:id="rId29"/>
    <p:sldId id="741" r:id="rId30"/>
    <p:sldId id="742" r:id="rId31"/>
    <p:sldId id="744" r:id="rId32"/>
    <p:sldId id="743" r:id="rId33"/>
    <p:sldId id="74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E2547-9B54-4426-9077-E5A43D843A94}"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C409424E-00A3-4914-B0E4-5B7F0F526F5D}">
      <dgm:prSet/>
      <dgm:spPr/>
      <dgm:t>
        <a:bodyPr/>
        <a:lstStyle/>
        <a:p>
          <a:r>
            <a:rPr lang="en-US" b="1" dirty="0"/>
            <a:t>primary storage devices</a:t>
          </a:r>
          <a:r>
            <a:rPr lang="en-US" dirty="0"/>
            <a:t>: Also called internal memory, primary storage is located inside the CPU and stores temporary files for immediate processing. Examples include RAM (Random Access Memory) and ROM (Read-Only Memory).</a:t>
          </a:r>
        </a:p>
      </dgm:t>
    </dgm:pt>
    <dgm:pt modelId="{96AC2307-1FF9-4AA5-A48B-7DE1DD037BC2}" type="parTrans" cxnId="{CF263D0C-D2AC-4E82-B8C2-1FD7362EBE56}">
      <dgm:prSet/>
      <dgm:spPr/>
      <dgm:t>
        <a:bodyPr/>
        <a:lstStyle/>
        <a:p>
          <a:endParaRPr lang="en-US"/>
        </a:p>
      </dgm:t>
    </dgm:pt>
    <dgm:pt modelId="{E95960CE-991A-4708-AD14-8944980FCBCD}" type="sibTrans" cxnId="{CF263D0C-D2AC-4E82-B8C2-1FD7362EBE56}">
      <dgm:prSet/>
      <dgm:spPr/>
      <dgm:t>
        <a:bodyPr/>
        <a:lstStyle/>
        <a:p>
          <a:endParaRPr lang="en-US"/>
        </a:p>
      </dgm:t>
    </dgm:pt>
    <dgm:pt modelId="{6D960489-353F-4F9F-A401-FDAA8A185BB9}">
      <dgm:prSet/>
      <dgm:spPr/>
      <dgm:t>
        <a:bodyPr/>
        <a:lstStyle/>
        <a:p>
          <a:r>
            <a:rPr lang="en-US" b="1" dirty="0"/>
            <a:t>Secondary storage devices</a:t>
          </a:r>
          <a:r>
            <a:rPr lang="en-US" dirty="0"/>
            <a:t>: External to the computer, secondary storage holds data for the long term or permanent storage.</a:t>
          </a:r>
        </a:p>
      </dgm:t>
    </dgm:pt>
    <dgm:pt modelId="{4C3004E3-353C-4D63-A822-F9470FE66EE4}" type="parTrans" cxnId="{DE9DBC19-C560-41CE-BF55-E3C25B79BDC0}">
      <dgm:prSet/>
      <dgm:spPr/>
      <dgm:t>
        <a:bodyPr/>
        <a:lstStyle/>
        <a:p>
          <a:endParaRPr lang="en-US"/>
        </a:p>
      </dgm:t>
    </dgm:pt>
    <dgm:pt modelId="{5B8376E5-EA1E-45F0-9BF6-4DD38060C424}" type="sibTrans" cxnId="{DE9DBC19-C560-41CE-BF55-E3C25B79BDC0}">
      <dgm:prSet/>
      <dgm:spPr/>
      <dgm:t>
        <a:bodyPr/>
        <a:lstStyle/>
        <a:p>
          <a:endParaRPr lang="en-US"/>
        </a:p>
      </dgm:t>
    </dgm:pt>
    <dgm:pt modelId="{CAA8CA1A-426F-444F-9418-0213A05F21B8}" type="pres">
      <dgm:prSet presAssocID="{4C6E2547-9B54-4426-9077-E5A43D843A94}" presName="hierChild1" presStyleCnt="0">
        <dgm:presLayoutVars>
          <dgm:chPref val="1"/>
          <dgm:dir/>
          <dgm:animOne val="branch"/>
          <dgm:animLvl val="lvl"/>
          <dgm:resizeHandles/>
        </dgm:presLayoutVars>
      </dgm:prSet>
      <dgm:spPr/>
    </dgm:pt>
    <dgm:pt modelId="{2BE608DA-CDBF-4205-BEB5-200AD6A01432}" type="pres">
      <dgm:prSet presAssocID="{C409424E-00A3-4914-B0E4-5B7F0F526F5D}" presName="hierRoot1" presStyleCnt="0"/>
      <dgm:spPr/>
    </dgm:pt>
    <dgm:pt modelId="{C195A045-7F1C-44F9-9028-D0FFF95D3BCD}" type="pres">
      <dgm:prSet presAssocID="{C409424E-00A3-4914-B0E4-5B7F0F526F5D}" presName="composite" presStyleCnt="0"/>
      <dgm:spPr/>
    </dgm:pt>
    <dgm:pt modelId="{B5518197-BDF6-40D2-B739-4B2FAA5DC1B0}" type="pres">
      <dgm:prSet presAssocID="{C409424E-00A3-4914-B0E4-5B7F0F526F5D}" presName="background" presStyleLbl="node0" presStyleIdx="0" presStyleCnt="2"/>
      <dgm:spPr/>
    </dgm:pt>
    <dgm:pt modelId="{2A6CB9C7-B5CD-449A-8891-396F610BDDFB}" type="pres">
      <dgm:prSet presAssocID="{C409424E-00A3-4914-B0E4-5B7F0F526F5D}" presName="text" presStyleLbl="fgAcc0" presStyleIdx="0" presStyleCnt="2">
        <dgm:presLayoutVars>
          <dgm:chPref val="3"/>
        </dgm:presLayoutVars>
      </dgm:prSet>
      <dgm:spPr/>
    </dgm:pt>
    <dgm:pt modelId="{E99142EC-27B7-407F-957C-0A73694D9CF7}" type="pres">
      <dgm:prSet presAssocID="{C409424E-00A3-4914-B0E4-5B7F0F526F5D}" presName="hierChild2" presStyleCnt="0"/>
      <dgm:spPr/>
    </dgm:pt>
    <dgm:pt modelId="{594F56AE-161F-4A23-BFBE-659DB5FD5BD8}" type="pres">
      <dgm:prSet presAssocID="{6D960489-353F-4F9F-A401-FDAA8A185BB9}" presName="hierRoot1" presStyleCnt="0"/>
      <dgm:spPr/>
    </dgm:pt>
    <dgm:pt modelId="{5EF745D3-EBA7-4F57-913A-81BD7A15E2CA}" type="pres">
      <dgm:prSet presAssocID="{6D960489-353F-4F9F-A401-FDAA8A185BB9}" presName="composite" presStyleCnt="0"/>
      <dgm:spPr/>
    </dgm:pt>
    <dgm:pt modelId="{A60695D1-23AC-4EEA-A3FA-2936AD7607CA}" type="pres">
      <dgm:prSet presAssocID="{6D960489-353F-4F9F-A401-FDAA8A185BB9}" presName="background" presStyleLbl="node0" presStyleIdx="1" presStyleCnt="2"/>
      <dgm:spPr/>
    </dgm:pt>
    <dgm:pt modelId="{9C6834AF-8A3C-41D6-88FC-9655F3DD2152}" type="pres">
      <dgm:prSet presAssocID="{6D960489-353F-4F9F-A401-FDAA8A185BB9}" presName="text" presStyleLbl="fgAcc0" presStyleIdx="1" presStyleCnt="2">
        <dgm:presLayoutVars>
          <dgm:chPref val="3"/>
        </dgm:presLayoutVars>
      </dgm:prSet>
      <dgm:spPr/>
    </dgm:pt>
    <dgm:pt modelId="{76C410A7-6F18-4F8C-92C3-7F4B88B07333}" type="pres">
      <dgm:prSet presAssocID="{6D960489-353F-4F9F-A401-FDAA8A185BB9}" presName="hierChild2" presStyleCnt="0"/>
      <dgm:spPr/>
    </dgm:pt>
  </dgm:ptLst>
  <dgm:cxnLst>
    <dgm:cxn modelId="{CF263D0C-D2AC-4E82-B8C2-1FD7362EBE56}" srcId="{4C6E2547-9B54-4426-9077-E5A43D843A94}" destId="{C409424E-00A3-4914-B0E4-5B7F0F526F5D}" srcOrd="0" destOrd="0" parTransId="{96AC2307-1FF9-4AA5-A48B-7DE1DD037BC2}" sibTransId="{E95960CE-991A-4708-AD14-8944980FCBCD}"/>
    <dgm:cxn modelId="{DE9DBC19-C560-41CE-BF55-E3C25B79BDC0}" srcId="{4C6E2547-9B54-4426-9077-E5A43D843A94}" destId="{6D960489-353F-4F9F-A401-FDAA8A185BB9}" srcOrd="1" destOrd="0" parTransId="{4C3004E3-353C-4D63-A822-F9470FE66EE4}" sibTransId="{5B8376E5-EA1E-45F0-9BF6-4DD38060C424}"/>
    <dgm:cxn modelId="{2068AC24-DE93-441B-81B2-B07B58BD918C}" type="presOf" srcId="{C409424E-00A3-4914-B0E4-5B7F0F526F5D}" destId="{2A6CB9C7-B5CD-449A-8891-396F610BDDFB}" srcOrd="0" destOrd="0" presId="urn:microsoft.com/office/officeart/2005/8/layout/hierarchy1"/>
    <dgm:cxn modelId="{7D8FAB99-790E-4D24-AECE-1E6DDBFDF512}" type="presOf" srcId="{6D960489-353F-4F9F-A401-FDAA8A185BB9}" destId="{9C6834AF-8A3C-41D6-88FC-9655F3DD2152}" srcOrd="0" destOrd="0" presId="urn:microsoft.com/office/officeart/2005/8/layout/hierarchy1"/>
    <dgm:cxn modelId="{AC1399B1-F733-41D7-AA22-8B34F913FFA6}" type="presOf" srcId="{4C6E2547-9B54-4426-9077-E5A43D843A94}" destId="{CAA8CA1A-426F-444F-9418-0213A05F21B8}" srcOrd="0" destOrd="0" presId="urn:microsoft.com/office/officeart/2005/8/layout/hierarchy1"/>
    <dgm:cxn modelId="{1AAC70E3-162F-477D-A19F-010C1E065D96}" type="presParOf" srcId="{CAA8CA1A-426F-444F-9418-0213A05F21B8}" destId="{2BE608DA-CDBF-4205-BEB5-200AD6A01432}" srcOrd="0" destOrd="0" presId="urn:microsoft.com/office/officeart/2005/8/layout/hierarchy1"/>
    <dgm:cxn modelId="{E9479B59-91F9-464F-939C-3C1A398E9D7A}" type="presParOf" srcId="{2BE608DA-CDBF-4205-BEB5-200AD6A01432}" destId="{C195A045-7F1C-44F9-9028-D0FFF95D3BCD}" srcOrd="0" destOrd="0" presId="urn:microsoft.com/office/officeart/2005/8/layout/hierarchy1"/>
    <dgm:cxn modelId="{245EFB13-242D-44CB-A780-D175FC225C58}" type="presParOf" srcId="{C195A045-7F1C-44F9-9028-D0FFF95D3BCD}" destId="{B5518197-BDF6-40D2-B739-4B2FAA5DC1B0}" srcOrd="0" destOrd="0" presId="urn:microsoft.com/office/officeart/2005/8/layout/hierarchy1"/>
    <dgm:cxn modelId="{DE00AC07-3A03-4AEC-8C61-5DD6EAEEF6A1}" type="presParOf" srcId="{C195A045-7F1C-44F9-9028-D0FFF95D3BCD}" destId="{2A6CB9C7-B5CD-449A-8891-396F610BDDFB}" srcOrd="1" destOrd="0" presId="urn:microsoft.com/office/officeart/2005/8/layout/hierarchy1"/>
    <dgm:cxn modelId="{C0DA19CE-3885-4569-89BC-2069BA2A07F7}" type="presParOf" srcId="{2BE608DA-CDBF-4205-BEB5-200AD6A01432}" destId="{E99142EC-27B7-407F-957C-0A73694D9CF7}" srcOrd="1" destOrd="0" presId="urn:microsoft.com/office/officeart/2005/8/layout/hierarchy1"/>
    <dgm:cxn modelId="{F472331A-DA05-444C-A7FF-E1A6FC43160A}" type="presParOf" srcId="{CAA8CA1A-426F-444F-9418-0213A05F21B8}" destId="{594F56AE-161F-4A23-BFBE-659DB5FD5BD8}" srcOrd="1" destOrd="0" presId="urn:microsoft.com/office/officeart/2005/8/layout/hierarchy1"/>
    <dgm:cxn modelId="{70FFEF0B-3AFB-4385-B354-A49B5C327877}" type="presParOf" srcId="{594F56AE-161F-4A23-BFBE-659DB5FD5BD8}" destId="{5EF745D3-EBA7-4F57-913A-81BD7A15E2CA}" srcOrd="0" destOrd="0" presId="urn:microsoft.com/office/officeart/2005/8/layout/hierarchy1"/>
    <dgm:cxn modelId="{85DD050B-26DF-4323-903B-2B315CEDAFC3}" type="presParOf" srcId="{5EF745D3-EBA7-4F57-913A-81BD7A15E2CA}" destId="{A60695D1-23AC-4EEA-A3FA-2936AD7607CA}" srcOrd="0" destOrd="0" presId="urn:microsoft.com/office/officeart/2005/8/layout/hierarchy1"/>
    <dgm:cxn modelId="{39393123-8832-4A7E-9BFC-849281EE99DB}" type="presParOf" srcId="{5EF745D3-EBA7-4F57-913A-81BD7A15E2CA}" destId="{9C6834AF-8A3C-41D6-88FC-9655F3DD2152}" srcOrd="1" destOrd="0" presId="urn:microsoft.com/office/officeart/2005/8/layout/hierarchy1"/>
    <dgm:cxn modelId="{681B85CF-358A-4421-816F-A76D0A3F265F}" type="presParOf" srcId="{594F56AE-161F-4A23-BFBE-659DB5FD5BD8}" destId="{76C410A7-6F18-4F8C-92C3-7F4B88B0733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18197-BDF6-40D2-B739-4B2FAA5DC1B0}">
      <dsp:nvSpPr>
        <dsp:cNvPr id="0" name=""/>
        <dsp:cNvSpPr/>
      </dsp:nvSpPr>
      <dsp:spPr>
        <a:xfrm>
          <a:off x="1283" y="314546"/>
          <a:ext cx="4505585" cy="286104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CB9C7-B5CD-449A-8891-396F610BDDFB}">
      <dsp:nvSpPr>
        <dsp:cNvPr id="0" name=""/>
        <dsp:cNvSpPr/>
      </dsp:nvSpPr>
      <dsp:spPr>
        <a:xfrm>
          <a:off x="501904" y="790136"/>
          <a:ext cx="4505585" cy="286104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primary storage devices</a:t>
          </a:r>
          <a:r>
            <a:rPr lang="en-US" sz="2200" kern="1200" dirty="0"/>
            <a:t>: Also called internal memory, primary storage is located inside the CPU and stores temporary files for immediate processing. Examples include RAM (Random Access Memory) and ROM (Read-Only Memory).</a:t>
          </a:r>
        </a:p>
      </dsp:txBody>
      <dsp:txXfrm>
        <a:off x="585701" y="873933"/>
        <a:ext cx="4337991" cy="2693452"/>
      </dsp:txXfrm>
    </dsp:sp>
    <dsp:sp modelId="{A60695D1-23AC-4EEA-A3FA-2936AD7607CA}">
      <dsp:nvSpPr>
        <dsp:cNvPr id="0" name=""/>
        <dsp:cNvSpPr/>
      </dsp:nvSpPr>
      <dsp:spPr>
        <a:xfrm>
          <a:off x="5508110" y="314546"/>
          <a:ext cx="4505585" cy="2861046"/>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834AF-8A3C-41D6-88FC-9655F3DD2152}">
      <dsp:nvSpPr>
        <dsp:cNvPr id="0" name=""/>
        <dsp:cNvSpPr/>
      </dsp:nvSpPr>
      <dsp:spPr>
        <a:xfrm>
          <a:off x="6008730" y="790136"/>
          <a:ext cx="4505585" cy="2861046"/>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Secondary storage devices</a:t>
          </a:r>
          <a:r>
            <a:rPr lang="en-US" sz="2200" kern="1200" dirty="0"/>
            <a:t>: External to the computer, secondary storage holds data for the long term or permanent storage.</a:t>
          </a:r>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2F20E-6F03-472F-9182-8B7890838762}" type="datetimeFigureOut">
              <a:rPr lang="en-US" smtClean="0"/>
              <a:t>15-Aug-25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19654-5634-4CE8-8525-2154295D8254}" type="slidenum">
              <a:rPr lang="en-US" smtClean="0"/>
              <a:t>‹#›</a:t>
            </a:fld>
            <a:endParaRPr lang="en-US"/>
          </a:p>
        </p:txBody>
      </p:sp>
    </p:spTree>
    <p:extLst>
      <p:ext uri="{BB962C8B-B14F-4D97-AF65-F5344CB8AC3E}">
        <p14:creationId xmlns:p14="http://schemas.microsoft.com/office/powerpoint/2010/main" val="71854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9654-5634-4CE8-8525-2154295D8254}" type="slidenum">
              <a:rPr lang="en-US" smtClean="0"/>
              <a:t>3</a:t>
            </a:fld>
            <a:endParaRPr lang="en-US"/>
          </a:p>
        </p:txBody>
      </p:sp>
    </p:spTree>
    <p:extLst>
      <p:ext uri="{BB962C8B-B14F-4D97-AF65-F5344CB8AC3E}">
        <p14:creationId xmlns:p14="http://schemas.microsoft.com/office/powerpoint/2010/main" val="94593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9654-5634-4CE8-8525-2154295D82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315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1492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467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482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722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692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4135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1540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037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B0F0-9D18-B9AA-D5A5-69BF0F9C1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A6405-BF4A-B3FE-C681-A923F9A94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DA62B-22D4-3CF6-BD54-879B6EF4C085}"/>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827A6F03-507C-5D91-8F3C-E94420562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98C7B-926A-63AF-EB09-89629F26C05D}"/>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350885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4BAE-8A7A-C1ED-EB96-EBDCEFF08A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F30537-879F-2009-14E3-854E8CBF14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F8EDF-2EDC-B4B0-E396-DBDC633610C1}"/>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9F9A3840-2B1D-16C3-3DF2-9DA1A4752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34F06-DE24-49B5-2549-D2149A951300}"/>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91867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AE52AC-F17D-1D95-BB58-8240339C60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1E8F61-5D4F-3138-666A-1AC10E51AB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462A1-67A1-4482-82FB-2F5245DB99F3}"/>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200E9722-71D3-9340-E997-B595BA093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A8E4D-2E5F-02B7-37A9-1C4AC2242916}"/>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4143468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298-FA4E-2F57-8ED0-F4C5BA622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6B4FA-F851-82B6-0344-6E4CB65E7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E2B0BC-74E1-3818-D514-DD9E8AA9E368}"/>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E6BD184B-456B-D6C7-3FEA-AAEE92260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D4E19-62A9-8A2B-7FA1-BB9002E0F37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739582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4B3D-E012-1F8B-EE00-53A46E528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7EA2B-151F-F261-26B5-C57912E4D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F0111-AE94-C51A-C1CF-557FDDF2682F}"/>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9CC476C8-3827-30C1-4A54-E0970719E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A936F-B5B6-FF4A-8C4B-912F78932C3E}"/>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0574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CFC7-0B47-6132-DB5E-565ACCD22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E62F7-1312-1B55-82A5-24FEA5775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CBEB6-1C25-7B8D-9747-6D709FF3EBED}"/>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D3B4A11F-9E2C-6DC8-000A-F6A3264DD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2B51-6A5F-09BE-529B-CE04A0A2037A}"/>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4546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AAC9-7B96-8EEE-D684-C645A11DF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EA2AB-CE33-E051-B768-7D9C6FFD7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70139-89FD-CF5A-02FF-287581CBA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FD980-F1DD-EB56-1F9D-263D4307F895}"/>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6" name="Footer Placeholder 5">
            <a:extLst>
              <a:ext uri="{FF2B5EF4-FFF2-40B4-BE49-F238E27FC236}">
                <a16:creationId xmlns:a16="http://schemas.microsoft.com/office/drawing/2014/main" id="{C363DB7D-4B7F-8C04-A186-7A0E811E2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2F5B3-8D91-EC03-06CD-23077831418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477216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CF00-C30E-FC26-75BA-B0B4B0F7A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CA8C5-438D-D6ED-7020-6A7B8C70A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098E3-0DB2-82FC-B80C-3B9AE4EDE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6AFE4-202C-9BEA-AE09-ABA0385B7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136B7-D9D1-658E-295C-798711CFD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3958F9-8B75-A223-3C8F-2B584F74C4E5}"/>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8" name="Footer Placeholder 7">
            <a:extLst>
              <a:ext uri="{FF2B5EF4-FFF2-40B4-BE49-F238E27FC236}">
                <a16:creationId xmlns:a16="http://schemas.microsoft.com/office/drawing/2014/main" id="{6FADFA4F-EF37-9AD6-76ED-3193BD07B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414B0-D902-9916-5A62-4D0096F95EF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882299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9E72-AF02-63AB-DC20-B2AA6E9D77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DA22F-6B94-16E0-49D2-DD4C61434238}"/>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4" name="Footer Placeholder 3">
            <a:extLst>
              <a:ext uri="{FF2B5EF4-FFF2-40B4-BE49-F238E27FC236}">
                <a16:creationId xmlns:a16="http://schemas.microsoft.com/office/drawing/2014/main" id="{357EF3A7-6589-B1BB-5EA9-8706C704D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CD158-1CA9-8423-5E3C-1ABF47595B40}"/>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47793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BF029-94E0-457F-1E4B-E6CA8A4C8139}"/>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3" name="Footer Placeholder 2">
            <a:extLst>
              <a:ext uri="{FF2B5EF4-FFF2-40B4-BE49-F238E27FC236}">
                <a16:creationId xmlns:a16="http://schemas.microsoft.com/office/drawing/2014/main" id="{A87AA041-D6BD-7B05-7DD9-240728B89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6082-885E-EBC6-F35F-E2D0927134EF}"/>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256090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3815-7B73-017D-CEAB-4D1A018FB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3CA66-4F8A-8E15-9746-B9E8FEB86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B4D01C-58AC-5478-1DB5-6034D1D37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95C54-5824-2AF1-D1A2-5C1D5C1BE76A}"/>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6" name="Footer Placeholder 5">
            <a:extLst>
              <a:ext uri="{FF2B5EF4-FFF2-40B4-BE49-F238E27FC236}">
                <a16:creationId xmlns:a16="http://schemas.microsoft.com/office/drawing/2014/main" id="{772379AB-11F8-EB30-5FF8-1CF672F32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DBD1B-B4CD-94AC-0912-16DE0DF41489}"/>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50004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87FEC-A209-5563-D1A6-BD0370192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60C27-DCD0-EC65-A71F-FA944EFE40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36BF5-BFDD-CC97-BEAD-E658A40DE8BA}"/>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88A07D90-49D0-D976-8E9A-40AAF7E87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1F79-8879-5666-3D0A-6D9964791CB0}"/>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3016615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1B37-1893-77E5-F52D-E1B124062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A1EF3-326E-8B26-5580-BB5BBDE4D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184DA-05D8-315B-D6B5-FB00E4868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EE718-CF62-75BE-CA0E-0C89946D8F62}"/>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6" name="Footer Placeholder 5">
            <a:extLst>
              <a:ext uri="{FF2B5EF4-FFF2-40B4-BE49-F238E27FC236}">
                <a16:creationId xmlns:a16="http://schemas.microsoft.com/office/drawing/2014/main" id="{FB774F70-40EB-F60C-94CE-73D950065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74C15-6210-8E12-7AFE-8181AAA1D04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788113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A76C-B44C-B7A5-6FF6-192670914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4BD66-858C-EED8-0362-1A073065B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755F5-423F-E987-663A-B16F8B823782}"/>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E12AD4C6-7881-BB27-E2BF-107B1CECC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91670-A2A0-01DB-FFFD-C3B7171C63AC}"/>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409709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66F070-FFE6-B7A0-88D8-8351F759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5D5F-E0CD-5C8F-EB87-128241B26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24CD-8223-AA9F-F83D-40DD643766F9}"/>
              </a:ext>
            </a:extLst>
          </p:cNvPr>
          <p:cNvSpPr>
            <a:spLocks noGrp="1"/>
          </p:cNvSpPr>
          <p:nvPr>
            <p:ph type="dt" sz="half" idx="10"/>
          </p:nvPr>
        </p:nvSpPr>
        <p:spPr/>
        <p:txBody>
          <a:body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EFC19BFE-64CC-AF9E-D213-2371AD243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BA9AD-6BA4-ECDD-D753-DFB880C69506}"/>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864540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20E1-4248-E8F7-ED00-EBF7D5A125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B5C19-0E83-4ECC-AA19-E95BDF0C53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0D0686-7AA6-2A71-CE15-8747BE5E328A}"/>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EBF3CEAE-59E6-0F74-49D4-2F90B4C7F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9358B-DFD5-ADBB-5809-428BAC0BF609}"/>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2174457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BF42-3D88-C1F6-5945-320E7B1FE8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0D2E27-32A1-320A-841E-ECAE45E1A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96956-D5A0-2D00-1F10-FB830FB53F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A53D82-1233-21FD-5051-2C72E33164E9}"/>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6" name="Footer Placeholder 5">
            <a:extLst>
              <a:ext uri="{FF2B5EF4-FFF2-40B4-BE49-F238E27FC236}">
                <a16:creationId xmlns:a16="http://schemas.microsoft.com/office/drawing/2014/main" id="{DF39F3C0-55F3-ADD2-5CF6-6CB25B0C3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5A477-1873-25C1-0E0E-AB2894A62B14}"/>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190923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F3F0-BD07-76E3-5502-3BDE2BACF1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B1AAF7-53A7-3EAD-84A4-1DAE071508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E6742C-9655-6A03-A816-F8572E2087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48B374-0476-0596-76C7-C4D284C20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5F8F93-067A-77FB-E70F-BFCE4E44B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7AB23-1822-10C5-4E80-E25FC8C09992}"/>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8" name="Footer Placeholder 7">
            <a:extLst>
              <a:ext uri="{FF2B5EF4-FFF2-40B4-BE49-F238E27FC236}">
                <a16:creationId xmlns:a16="http://schemas.microsoft.com/office/drawing/2014/main" id="{C9700308-724A-5161-5BF0-B89C3C3C57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7A53E6-C89B-096B-636E-948F15B1D3ED}"/>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103819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DF97-2912-D589-2B55-1AD2D9DC5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CF0293-B506-9A9A-42D7-045C4F08E331}"/>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4" name="Footer Placeholder 3">
            <a:extLst>
              <a:ext uri="{FF2B5EF4-FFF2-40B4-BE49-F238E27FC236}">
                <a16:creationId xmlns:a16="http://schemas.microsoft.com/office/drawing/2014/main" id="{E1FF04A6-9E49-3A27-743D-A10410723F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39BC3-7FE5-B375-7908-08646CEF4434}"/>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417542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7ADC0-E75B-DEE8-AFC1-716BDAE21F07}"/>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3" name="Footer Placeholder 2">
            <a:extLst>
              <a:ext uri="{FF2B5EF4-FFF2-40B4-BE49-F238E27FC236}">
                <a16:creationId xmlns:a16="http://schemas.microsoft.com/office/drawing/2014/main" id="{6D990AF9-DE1C-36BF-444C-C275C8EA46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E19ED2-01E2-AF0F-FD94-8F34D6E91FA9}"/>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249008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FFA9-3970-4A42-A4E5-EA7C49A43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3E9D94-FD1B-908E-D27C-EAD55F6EE2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DB6A10-1B73-46F9-8978-019D49E81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133900-F9DC-8E49-7B96-DD0049545E25}"/>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6" name="Footer Placeholder 5">
            <a:extLst>
              <a:ext uri="{FF2B5EF4-FFF2-40B4-BE49-F238E27FC236}">
                <a16:creationId xmlns:a16="http://schemas.microsoft.com/office/drawing/2014/main" id="{3F0A8258-D88F-576B-EE79-A7D4B2736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08196-A32F-2492-10DC-8545C5B854A8}"/>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20900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120B-1E90-2C3B-7231-A7418DDBB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E02313-B188-6E32-F4AA-5DAF66E5B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124EE8-E034-DF0A-1068-62FE21CAE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F875D-4E90-E652-98A1-8C63FD6E7C31}"/>
              </a:ext>
            </a:extLst>
          </p:cNvPr>
          <p:cNvSpPr>
            <a:spLocks noGrp="1"/>
          </p:cNvSpPr>
          <p:nvPr>
            <p:ph type="dt" sz="half" idx="10"/>
          </p:nvPr>
        </p:nvSpPr>
        <p:spPr/>
        <p:txBody>
          <a:bodyPr/>
          <a:lstStyle/>
          <a:p>
            <a:fld id="{7535E89B-21CE-4DAF-A07B-07C6C775690C}" type="datetimeFigureOut">
              <a:rPr lang="en-US" smtClean="0"/>
              <a:t>15-Aug-25</a:t>
            </a:fld>
            <a:endParaRPr lang="en-US"/>
          </a:p>
        </p:txBody>
      </p:sp>
      <p:sp>
        <p:nvSpPr>
          <p:cNvPr id="6" name="Footer Placeholder 5">
            <a:extLst>
              <a:ext uri="{FF2B5EF4-FFF2-40B4-BE49-F238E27FC236}">
                <a16:creationId xmlns:a16="http://schemas.microsoft.com/office/drawing/2014/main" id="{8B3C286E-3681-6034-DEA2-04514AC4D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B105F-2394-C4CA-228D-D283C64723E5}"/>
              </a:ext>
            </a:extLst>
          </p:cNvPr>
          <p:cNvSpPr>
            <a:spLocks noGrp="1"/>
          </p:cNvSpPr>
          <p:nvPr>
            <p:ph type="sldNum" sz="quarter" idx="12"/>
          </p:nvPr>
        </p:nvSpPr>
        <p:spPr/>
        <p:txBody>
          <a:bodyPr/>
          <a:lstStyle/>
          <a:p>
            <a:fld id="{3CC9520E-C846-42E6-9CD4-C792D21792BE}" type="slidenum">
              <a:rPr lang="en-US" smtClean="0"/>
              <a:t>‹#›</a:t>
            </a:fld>
            <a:endParaRPr lang="en-US"/>
          </a:p>
        </p:txBody>
      </p:sp>
    </p:spTree>
    <p:extLst>
      <p:ext uri="{BB962C8B-B14F-4D97-AF65-F5344CB8AC3E}">
        <p14:creationId xmlns:p14="http://schemas.microsoft.com/office/powerpoint/2010/main" val="2256103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831BC-8910-8D96-8704-891292C12A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9F154-0134-E5EE-866F-5AAB2ACD8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437B3-027B-9807-BC7D-C9CBEE20A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35E89B-21CE-4DAF-A07B-07C6C775690C}" type="datetimeFigureOut">
              <a:rPr lang="en-US" smtClean="0"/>
              <a:t>15-Aug-25</a:t>
            </a:fld>
            <a:endParaRPr lang="en-US"/>
          </a:p>
        </p:txBody>
      </p:sp>
      <p:sp>
        <p:nvSpPr>
          <p:cNvPr id="5" name="Footer Placeholder 4">
            <a:extLst>
              <a:ext uri="{FF2B5EF4-FFF2-40B4-BE49-F238E27FC236}">
                <a16:creationId xmlns:a16="http://schemas.microsoft.com/office/drawing/2014/main" id="{FB57DC89-EE97-FDA3-C1AD-174EB1465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D4D948F-8B96-49CC-092F-B97074250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C9520E-C846-42E6-9CD4-C792D21792BE}" type="slidenum">
              <a:rPr lang="en-US" smtClean="0"/>
              <a:t>‹#›</a:t>
            </a:fld>
            <a:endParaRPr lang="en-US"/>
          </a:p>
        </p:txBody>
      </p:sp>
    </p:spTree>
    <p:extLst>
      <p:ext uri="{BB962C8B-B14F-4D97-AF65-F5344CB8AC3E}">
        <p14:creationId xmlns:p14="http://schemas.microsoft.com/office/powerpoint/2010/main" val="3703437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BE5C9-F34E-A736-90E3-E1C28FBBB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C1EF-6BE1-BC1A-01C7-20C19EB21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D25FC-DE6E-5172-D9B7-6E4129D9D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0139B1-2D75-4FF4-92B5-EF86EE01FD9B}" type="datetimeFigureOut">
              <a:rPr lang="en-US" smtClean="0"/>
              <a:t>15-Aug-25</a:t>
            </a:fld>
            <a:endParaRPr lang="en-US"/>
          </a:p>
        </p:txBody>
      </p:sp>
      <p:sp>
        <p:nvSpPr>
          <p:cNvPr id="5" name="Footer Placeholder 4">
            <a:extLst>
              <a:ext uri="{FF2B5EF4-FFF2-40B4-BE49-F238E27FC236}">
                <a16:creationId xmlns:a16="http://schemas.microsoft.com/office/drawing/2014/main" id="{35547543-0421-C552-CC65-98FCCE76A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AA4EF1-DCDA-C733-A8C3-5F4E60F3A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C61C98-9ABA-4947-910F-8F074DCB2658}" type="slidenum">
              <a:rPr lang="en-US" smtClean="0"/>
              <a:t>‹#›</a:t>
            </a:fld>
            <a:endParaRPr lang="en-US"/>
          </a:p>
        </p:txBody>
      </p:sp>
    </p:spTree>
    <p:extLst>
      <p:ext uri="{BB962C8B-B14F-4D97-AF65-F5344CB8AC3E}">
        <p14:creationId xmlns:p14="http://schemas.microsoft.com/office/powerpoint/2010/main" val="3998324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www.pngall.com/tl/hard-disk-png" TargetMode="External"/><Relationship Id="rId5" Type="http://schemas.microsoft.com/office/2007/relationships/hdphoto" Target="../media/hdphoto5.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ersinesen.com/harici-hard-disk-nedir-ne-ise-yarar/" TargetMode="External"/><Relationship Id="rId5" Type="http://schemas.openxmlformats.org/officeDocument/2006/relationships/image" Target="../media/image17.jpg"/><Relationship Id="rId4" Type="http://schemas.openxmlformats.org/officeDocument/2006/relationships/hyperlink" Target="https://www.pngall.com/hard-disk-drive-png/"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hyperlink" Target="https://commons.wikimedia.org/wiki/File:35-desktop-hard-drive.jp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commons.wikimedia.org/wiki/File:35-desktop-hard-drive.jp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138595F-14B2-86C8-9B4C-AB13B65EDF54}"/>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Foundation of computer science</a:t>
            </a:r>
          </a:p>
        </p:txBody>
      </p:sp>
      <p:sp>
        <p:nvSpPr>
          <p:cNvPr id="3" name="Content Placeholder 2">
            <a:extLst>
              <a:ext uri="{FF2B5EF4-FFF2-40B4-BE49-F238E27FC236}">
                <a16:creationId xmlns:a16="http://schemas.microsoft.com/office/drawing/2014/main" id="{798D41B3-000F-E345-C485-E66E87B45434}"/>
              </a:ext>
            </a:extLst>
          </p:cNvPr>
          <p:cNvSpPr>
            <a:spLocks noGrp="1"/>
          </p:cNvSpPr>
          <p:nvPr>
            <p:ph idx="1"/>
          </p:nvPr>
        </p:nvSpPr>
        <p:spPr>
          <a:xfrm>
            <a:off x="1208228" y="5972174"/>
            <a:ext cx="8578699" cy="504825"/>
          </a:xfrm>
        </p:spPr>
        <p:txBody>
          <a:bodyPr vert="horz" lIns="91440" tIns="45720" rIns="91440" bIns="45720" rtlCol="0">
            <a:normAutofit/>
          </a:bodyPr>
          <a:lstStyle/>
          <a:p>
            <a:pPr marL="0" indent="0">
              <a:buNone/>
            </a:pPr>
            <a:r>
              <a:rPr lang="en-US" sz="2000" kern="1200" dirty="0">
                <a:solidFill>
                  <a:srgbClr val="FFFFFF"/>
                </a:solidFill>
                <a:latin typeface="+mn-lt"/>
                <a:ea typeface="+mn-ea"/>
                <a:cs typeface="+mn-cs"/>
              </a:rPr>
              <a:t>By : Mohamed Agami</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83823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stack of silver discs&#10;&#10;Description automatically generated">
            <a:extLst>
              <a:ext uri="{FF2B5EF4-FFF2-40B4-BE49-F238E27FC236}">
                <a16:creationId xmlns:a16="http://schemas.microsoft.com/office/drawing/2014/main" id="{DEE889D4-DB04-810F-4F0C-5C7BA3693052}"/>
              </a:ext>
            </a:extLst>
          </p:cNvPr>
          <p:cNvPicPr>
            <a:picLocks noChangeAspect="1"/>
          </p:cNvPicPr>
          <p:nvPr/>
        </p:nvPicPr>
        <p:blipFill>
          <a:blip r:embed="rId2"/>
          <a:stretch>
            <a:fillRect/>
          </a:stretch>
        </p:blipFill>
        <p:spPr>
          <a:xfrm>
            <a:off x="1674519" y="643467"/>
            <a:ext cx="8842962" cy="5571066"/>
          </a:xfrm>
          <a:prstGeom prst="rect">
            <a:avLst/>
          </a:prstGeom>
        </p:spPr>
      </p:pic>
      <p:pic>
        <p:nvPicPr>
          <p:cNvPr id="7" name="Picture 6">
            <a:extLst>
              <a:ext uri="{FF2B5EF4-FFF2-40B4-BE49-F238E27FC236}">
                <a16:creationId xmlns:a16="http://schemas.microsoft.com/office/drawing/2014/main" id="{890B81E5-53E6-7656-7FDF-B1753234B9C2}"/>
              </a:ext>
            </a:extLst>
          </p:cNvPr>
          <p:cNvPicPr>
            <a:picLocks noChangeAspect="1"/>
          </p:cNvPicPr>
          <p:nvPr/>
        </p:nvPicPr>
        <p:blipFill>
          <a:blip r:embed="rId3"/>
          <a:stretch>
            <a:fillRect/>
          </a:stretch>
        </p:blipFill>
        <p:spPr>
          <a:xfrm>
            <a:off x="0" y="0"/>
            <a:ext cx="4294523" cy="2090854"/>
          </a:xfrm>
          <a:prstGeom prst="rect">
            <a:avLst/>
          </a:prstGeom>
        </p:spPr>
      </p:pic>
      <p:sp>
        <p:nvSpPr>
          <p:cNvPr id="8" name="Rectangle: Rounded Corners 7">
            <a:extLst>
              <a:ext uri="{FF2B5EF4-FFF2-40B4-BE49-F238E27FC236}">
                <a16:creationId xmlns:a16="http://schemas.microsoft.com/office/drawing/2014/main" id="{3E0EED87-2BA2-91D2-B5F7-3286447F2A55}"/>
              </a:ext>
            </a:extLst>
          </p:cNvPr>
          <p:cNvSpPr/>
          <p:nvPr/>
        </p:nvSpPr>
        <p:spPr>
          <a:xfrm>
            <a:off x="144368" y="2368561"/>
            <a:ext cx="2042160" cy="952500"/>
          </a:xfrm>
          <a:prstGeom prst="roundRect">
            <a:avLst>
              <a:gd name="adj" fmla="val 37467"/>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rPr>
              <a:t>120nm</a:t>
            </a:r>
          </a:p>
        </p:txBody>
      </p:sp>
    </p:spTree>
    <p:extLst>
      <p:ext uri="{BB962C8B-B14F-4D97-AF65-F5344CB8AC3E}">
        <p14:creationId xmlns:p14="http://schemas.microsoft.com/office/powerpoint/2010/main" val="7170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5311DA8-B715-AF3E-DBA7-EAB1E97B5A67}"/>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l="3045" t="26263" r="5516" b="16508"/>
          <a:stretch/>
        </p:blipFill>
        <p:spPr>
          <a:xfrm>
            <a:off x="1" y="0"/>
            <a:ext cx="6477000" cy="1711639"/>
          </a:xfrm>
          <a:prstGeom prst="rect">
            <a:avLst/>
          </a:prstGeom>
        </p:spPr>
      </p:pic>
      <p:pic>
        <p:nvPicPr>
          <p:cNvPr id="5" name="Picture 4">
            <a:extLst>
              <a:ext uri="{FF2B5EF4-FFF2-40B4-BE49-F238E27FC236}">
                <a16:creationId xmlns:a16="http://schemas.microsoft.com/office/drawing/2014/main" id="{FF56F574-6F61-D410-7626-4DA25113FC0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rcRect l="3609" r="3609" b="4666"/>
          <a:stretch/>
        </p:blipFill>
        <p:spPr>
          <a:xfrm>
            <a:off x="0" y="2827814"/>
            <a:ext cx="4826000" cy="3605477"/>
          </a:xfrm>
          <a:prstGeom prst="rect">
            <a:avLst/>
          </a:prstGeom>
        </p:spPr>
      </p:pic>
      <p:pic>
        <p:nvPicPr>
          <p:cNvPr id="7" name="Picture 6">
            <a:extLst>
              <a:ext uri="{FF2B5EF4-FFF2-40B4-BE49-F238E27FC236}">
                <a16:creationId xmlns:a16="http://schemas.microsoft.com/office/drawing/2014/main" id="{5D98342F-BDF0-FBA0-AC95-39CAB230B72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8229601" y="0"/>
            <a:ext cx="2933700" cy="2575137"/>
          </a:xfrm>
          <a:prstGeom prst="rect">
            <a:avLst/>
          </a:prstGeom>
        </p:spPr>
      </p:pic>
      <p:pic>
        <p:nvPicPr>
          <p:cNvPr id="9" name="Picture 8">
            <a:extLst>
              <a:ext uri="{FF2B5EF4-FFF2-40B4-BE49-F238E27FC236}">
                <a16:creationId xmlns:a16="http://schemas.microsoft.com/office/drawing/2014/main" id="{85F5BEBF-E577-654F-30D7-6B3452038F8E}"/>
              </a:ext>
            </a:extLst>
          </p:cNvPr>
          <p:cNvPicPr>
            <a:picLocks noChangeAspect="1"/>
          </p:cNvPicPr>
          <p:nvPr/>
        </p:nvPicPr>
        <p:blipFill>
          <a:blip r:embed="rId9"/>
          <a:stretch>
            <a:fillRect/>
          </a:stretch>
        </p:blipFill>
        <p:spPr>
          <a:xfrm>
            <a:off x="5139391" y="2827814"/>
            <a:ext cx="6697010" cy="3467584"/>
          </a:xfrm>
          <a:prstGeom prst="rect">
            <a:avLst/>
          </a:prstGeom>
        </p:spPr>
      </p:pic>
    </p:spTree>
    <p:extLst>
      <p:ext uri="{BB962C8B-B14F-4D97-AF65-F5344CB8AC3E}">
        <p14:creationId xmlns:p14="http://schemas.microsoft.com/office/powerpoint/2010/main" val="201124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yellow triangle pattern&#10;&#10;Description automatically generated">
            <a:extLst>
              <a:ext uri="{FF2B5EF4-FFF2-40B4-BE49-F238E27FC236}">
                <a16:creationId xmlns:a16="http://schemas.microsoft.com/office/drawing/2014/main" id="{4223952C-2ACB-8E00-EC30-9B1FF3A57B5A}"/>
              </a:ext>
            </a:extLst>
          </p:cNvPr>
          <p:cNvPicPr>
            <a:picLocks noChangeAspect="1"/>
          </p:cNvPicPr>
          <p:nvPr/>
        </p:nvPicPr>
        <p:blipFill>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193F262-07CD-F342-188B-59529EE179F3}"/>
              </a:ext>
            </a:extLst>
          </p:cNvPr>
          <p:cNvSpPr>
            <a:spLocks noGrp="1"/>
          </p:cNvSpPr>
          <p:nvPr>
            <p:ph type="title"/>
          </p:nvPr>
        </p:nvSpPr>
        <p:spPr>
          <a:xfrm>
            <a:off x="533400" y="67468"/>
            <a:ext cx="6921500" cy="1325563"/>
          </a:xfrm>
        </p:spPr>
        <p:txBody>
          <a:bodyPr>
            <a:normAutofit/>
          </a:bodyPr>
          <a:lstStyle/>
          <a:p>
            <a:r>
              <a:rPr lang="en-US" dirty="0"/>
              <a:t>Hard disk selection factors</a:t>
            </a:r>
          </a:p>
        </p:txBody>
      </p:sp>
      <p:sp>
        <p:nvSpPr>
          <p:cNvPr id="12" name="Freeform: Shape 11">
            <a:extLst>
              <a:ext uri="{FF2B5EF4-FFF2-40B4-BE49-F238E27FC236}">
                <a16:creationId xmlns:a16="http://schemas.microsoft.com/office/drawing/2014/main" id="{A5A59F4D-6369-A8D5-3B8B-59777CCD9385}"/>
              </a:ext>
            </a:extLst>
          </p:cNvPr>
          <p:cNvSpPr/>
          <p:nvPr/>
        </p:nvSpPr>
        <p:spPr>
          <a:xfrm>
            <a:off x="812796" y="1384306"/>
            <a:ext cx="5816603" cy="1402286"/>
          </a:xfrm>
          <a:custGeom>
            <a:avLst/>
            <a:gdLst>
              <a:gd name="connsiteX0" fmla="*/ 0 w 4102104"/>
              <a:gd name="connsiteY0" fmla="*/ 233719 h 1402286"/>
              <a:gd name="connsiteX1" fmla="*/ 233719 w 4102104"/>
              <a:gd name="connsiteY1" fmla="*/ 0 h 1402286"/>
              <a:gd name="connsiteX2" fmla="*/ 3868385 w 4102104"/>
              <a:gd name="connsiteY2" fmla="*/ 0 h 1402286"/>
              <a:gd name="connsiteX3" fmla="*/ 4102104 w 4102104"/>
              <a:gd name="connsiteY3" fmla="*/ 233719 h 1402286"/>
              <a:gd name="connsiteX4" fmla="*/ 4102104 w 4102104"/>
              <a:gd name="connsiteY4" fmla="*/ 1168567 h 1402286"/>
              <a:gd name="connsiteX5" fmla="*/ 3868385 w 4102104"/>
              <a:gd name="connsiteY5" fmla="*/ 1402286 h 1402286"/>
              <a:gd name="connsiteX6" fmla="*/ 233719 w 4102104"/>
              <a:gd name="connsiteY6" fmla="*/ 1402286 h 1402286"/>
              <a:gd name="connsiteX7" fmla="*/ 0 w 4102104"/>
              <a:gd name="connsiteY7" fmla="*/ 1168567 h 1402286"/>
              <a:gd name="connsiteX8" fmla="*/ 0 w 4102104"/>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104" h="1402286">
                <a:moveTo>
                  <a:pt x="0" y="233719"/>
                </a:moveTo>
                <a:cubicBezTo>
                  <a:pt x="0" y="104640"/>
                  <a:pt x="104640" y="0"/>
                  <a:pt x="233719" y="0"/>
                </a:cubicBezTo>
                <a:lnTo>
                  <a:pt x="3868385" y="0"/>
                </a:lnTo>
                <a:cubicBezTo>
                  <a:pt x="3997464" y="0"/>
                  <a:pt x="4102104" y="104640"/>
                  <a:pt x="4102104" y="233719"/>
                </a:cubicBezTo>
                <a:lnTo>
                  <a:pt x="4102104" y="1168567"/>
                </a:lnTo>
                <a:cubicBezTo>
                  <a:pt x="4102104" y="1297646"/>
                  <a:pt x="3997464" y="1402286"/>
                  <a:pt x="3868385" y="1402286"/>
                </a:cubicBezTo>
                <a:lnTo>
                  <a:pt x="233719" y="1402286"/>
                </a:lnTo>
                <a:cubicBezTo>
                  <a:pt x="104640" y="1402286"/>
                  <a:pt x="0" y="1297646"/>
                  <a:pt x="0" y="1168567"/>
                </a:cubicBezTo>
                <a:lnTo>
                  <a:pt x="0" y="233719"/>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239904" tIns="154179" rIns="239904" bIns="154179" numCol="1" spcCol="1270" anchor="ctr" anchorCtr="0">
            <a:noAutofit/>
          </a:bodyPr>
          <a:lstStyle/>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0" lang="en-US" sz="45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2000250" rtl="0" eaLnBrk="1" fontAlgn="auto" latinLnBrk="0" hangingPunct="1">
              <a:lnSpc>
                <a:spcPct val="90000"/>
              </a:lnSpc>
              <a:spcBef>
                <a:spcPct val="0"/>
              </a:spcBef>
              <a:spcAft>
                <a:spcPct val="35000"/>
              </a:spcAft>
              <a:buClrTx/>
              <a:buSzTx/>
              <a:buFontTx/>
              <a:buNone/>
              <a:tabLst/>
              <a:defRPr/>
            </a:pPr>
            <a:r>
              <a:rPr kumimoji="0" lang="en-US" sz="4500" b="0" i="0" u="none" strike="noStrike" kern="1200" cap="none" spc="0" normalizeH="0" baseline="0" noProof="0" dirty="0">
                <a:ln>
                  <a:noFill/>
                </a:ln>
                <a:solidFill>
                  <a:prstClr val="white"/>
                </a:solidFill>
                <a:effectLst/>
                <a:uLnTx/>
                <a:uFillTx/>
                <a:latin typeface="Aptos" panose="02110004020202020204"/>
                <a:ea typeface="+mn-ea"/>
                <a:cs typeface="+mn-cs"/>
              </a:rPr>
              <a:t>Speed </a:t>
            </a: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5400, 7200, 10000 and 15000 RPM</a:t>
            </a:r>
          </a:p>
          <a:p>
            <a:pPr marL="0" marR="0" lvl="0" indent="0" algn="ctr" defTabSz="2000250" rtl="0" eaLnBrk="1" fontAlgn="auto" latinLnBrk="0" hangingPunct="1">
              <a:lnSpc>
                <a:spcPct val="90000"/>
              </a:lnSpc>
              <a:spcBef>
                <a:spcPct val="0"/>
              </a:spcBef>
              <a:spcAft>
                <a:spcPct val="35000"/>
              </a:spcAft>
              <a:buClrTx/>
              <a:buSzTx/>
              <a:buFontTx/>
              <a:buNone/>
              <a:tabLst/>
              <a:defRPr/>
            </a:pPr>
            <a:endParaRPr kumimoji="0" lang="en-US" sz="45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84350B35-7616-759F-17C5-2D0367513D91}"/>
              </a:ext>
            </a:extLst>
          </p:cNvPr>
          <p:cNvSpPr/>
          <p:nvPr/>
        </p:nvSpPr>
        <p:spPr>
          <a:xfrm>
            <a:off x="812795" y="3092982"/>
            <a:ext cx="5816603" cy="1402286"/>
          </a:xfrm>
          <a:custGeom>
            <a:avLst/>
            <a:gdLst>
              <a:gd name="connsiteX0" fmla="*/ 0 w 4102104"/>
              <a:gd name="connsiteY0" fmla="*/ 233719 h 1402286"/>
              <a:gd name="connsiteX1" fmla="*/ 233719 w 4102104"/>
              <a:gd name="connsiteY1" fmla="*/ 0 h 1402286"/>
              <a:gd name="connsiteX2" fmla="*/ 3868385 w 4102104"/>
              <a:gd name="connsiteY2" fmla="*/ 0 h 1402286"/>
              <a:gd name="connsiteX3" fmla="*/ 4102104 w 4102104"/>
              <a:gd name="connsiteY3" fmla="*/ 233719 h 1402286"/>
              <a:gd name="connsiteX4" fmla="*/ 4102104 w 4102104"/>
              <a:gd name="connsiteY4" fmla="*/ 1168567 h 1402286"/>
              <a:gd name="connsiteX5" fmla="*/ 3868385 w 4102104"/>
              <a:gd name="connsiteY5" fmla="*/ 1402286 h 1402286"/>
              <a:gd name="connsiteX6" fmla="*/ 233719 w 4102104"/>
              <a:gd name="connsiteY6" fmla="*/ 1402286 h 1402286"/>
              <a:gd name="connsiteX7" fmla="*/ 0 w 4102104"/>
              <a:gd name="connsiteY7" fmla="*/ 1168567 h 1402286"/>
              <a:gd name="connsiteX8" fmla="*/ 0 w 4102104"/>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104" h="1402286">
                <a:moveTo>
                  <a:pt x="0" y="233719"/>
                </a:moveTo>
                <a:cubicBezTo>
                  <a:pt x="0" y="104640"/>
                  <a:pt x="104640" y="0"/>
                  <a:pt x="233719" y="0"/>
                </a:cubicBezTo>
                <a:lnTo>
                  <a:pt x="3868385" y="0"/>
                </a:lnTo>
                <a:cubicBezTo>
                  <a:pt x="3997464" y="0"/>
                  <a:pt x="4102104" y="104640"/>
                  <a:pt x="4102104" y="233719"/>
                </a:cubicBezTo>
                <a:lnTo>
                  <a:pt x="4102104" y="1168567"/>
                </a:lnTo>
                <a:cubicBezTo>
                  <a:pt x="4102104" y="1297646"/>
                  <a:pt x="3997464" y="1402286"/>
                  <a:pt x="3868385" y="1402286"/>
                </a:cubicBezTo>
                <a:lnTo>
                  <a:pt x="233719" y="1402286"/>
                </a:lnTo>
                <a:cubicBezTo>
                  <a:pt x="104640" y="1402286"/>
                  <a:pt x="0" y="1297646"/>
                  <a:pt x="0" y="1168567"/>
                </a:cubicBezTo>
                <a:lnTo>
                  <a:pt x="0" y="233719"/>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236094" tIns="152274" rIns="236094" bIns="152274"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Aptos" panose="02110004020202020204"/>
                <a:ea typeface="+mn-ea"/>
                <a:cs typeface="+mn-cs"/>
              </a:rPr>
              <a:t>Capacity</a:t>
            </a:r>
          </a:p>
        </p:txBody>
      </p:sp>
      <p:sp>
        <p:nvSpPr>
          <p:cNvPr id="14" name="Freeform: Shape 13">
            <a:extLst>
              <a:ext uri="{FF2B5EF4-FFF2-40B4-BE49-F238E27FC236}">
                <a16:creationId xmlns:a16="http://schemas.microsoft.com/office/drawing/2014/main" id="{6A6B113E-CF57-50D3-2C44-DDDB9DE9F3EC}"/>
              </a:ext>
            </a:extLst>
          </p:cNvPr>
          <p:cNvSpPr/>
          <p:nvPr/>
        </p:nvSpPr>
        <p:spPr>
          <a:xfrm>
            <a:off x="685800" y="4772551"/>
            <a:ext cx="5943597" cy="1402286"/>
          </a:xfrm>
          <a:custGeom>
            <a:avLst/>
            <a:gdLst>
              <a:gd name="connsiteX0" fmla="*/ 0 w 4102104"/>
              <a:gd name="connsiteY0" fmla="*/ 233719 h 1402286"/>
              <a:gd name="connsiteX1" fmla="*/ 233719 w 4102104"/>
              <a:gd name="connsiteY1" fmla="*/ 0 h 1402286"/>
              <a:gd name="connsiteX2" fmla="*/ 3868385 w 4102104"/>
              <a:gd name="connsiteY2" fmla="*/ 0 h 1402286"/>
              <a:gd name="connsiteX3" fmla="*/ 4102104 w 4102104"/>
              <a:gd name="connsiteY3" fmla="*/ 233719 h 1402286"/>
              <a:gd name="connsiteX4" fmla="*/ 4102104 w 4102104"/>
              <a:gd name="connsiteY4" fmla="*/ 1168567 h 1402286"/>
              <a:gd name="connsiteX5" fmla="*/ 3868385 w 4102104"/>
              <a:gd name="connsiteY5" fmla="*/ 1402286 h 1402286"/>
              <a:gd name="connsiteX6" fmla="*/ 233719 w 4102104"/>
              <a:gd name="connsiteY6" fmla="*/ 1402286 h 1402286"/>
              <a:gd name="connsiteX7" fmla="*/ 0 w 4102104"/>
              <a:gd name="connsiteY7" fmla="*/ 1168567 h 1402286"/>
              <a:gd name="connsiteX8" fmla="*/ 0 w 4102104"/>
              <a:gd name="connsiteY8" fmla="*/ 233719 h 140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104" h="1402286">
                <a:moveTo>
                  <a:pt x="0" y="233719"/>
                </a:moveTo>
                <a:cubicBezTo>
                  <a:pt x="0" y="104640"/>
                  <a:pt x="104640" y="0"/>
                  <a:pt x="233719" y="0"/>
                </a:cubicBezTo>
                <a:lnTo>
                  <a:pt x="3868385" y="0"/>
                </a:lnTo>
                <a:cubicBezTo>
                  <a:pt x="3997464" y="0"/>
                  <a:pt x="4102104" y="104640"/>
                  <a:pt x="4102104" y="233719"/>
                </a:cubicBezTo>
                <a:lnTo>
                  <a:pt x="4102104" y="1168567"/>
                </a:lnTo>
                <a:cubicBezTo>
                  <a:pt x="4102104" y="1297646"/>
                  <a:pt x="3997464" y="1402286"/>
                  <a:pt x="3868385" y="1402286"/>
                </a:cubicBezTo>
                <a:lnTo>
                  <a:pt x="233719" y="1402286"/>
                </a:lnTo>
                <a:cubicBezTo>
                  <a:pt x="104640" y="1402286"/>
                  <a:pt x="0" y="1297646"/>
                  <a:pt x="0" y="1168567"/>
                </a:cubicBezTo>
                <a:lnTo>
                  <a:pt x="0" y="233719"/>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236094" tIns="152274" rIns="236094" bIns="152274"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Aptos" panose="02110004020202020204"/>
                <a:ea typeface="+mn-ea"/>
                <a:cs typeface="+mn-cs"/>
              </a:rPr>
              <a:t>Drive interface  </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PATA || SATA</a:t>
            </a:r>
            <a:endParaRPr kumimoji="0" lang="en-US" sz="4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CD9A271A-5B38-2FF6-A1C9-E00FEC3C3D2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l="14445" t="2444" r="14444" b="3111"/>
          <a:stretch/>
        </p:blipFill>
        <p:spPr>
          <a:xfrm>
            <a:off x="7594602" y="1095375"/>
            <a:ext cx="4063998" cy="5397500"/>
          </a:xfrm>
          <a:prstGeom prst="rect">
            <a:avLst/>
          </a:prstGeom>
        </p:spPr>
      </p:pic>
    </p:spTree>
    <p:extLst>
      <p:ext uri="{BB962C8B-B14F-4D97-AF65-F5344CB8AC3E}">
        <p14:creationId xmlns:p14="http://schemas.microsoft.com/office/powerpoint/2010/main" val="39240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8DF835-A135-1C7B-D3A9-57DAEF03680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61884" y="1320800"/>
            <a:ext cx="5444016" cy="5245100"/>
          </a:xfrm>
          <a:prstGeom prst="rect">
            <a:avLst/>
          </a:prstGeom>
        </p:spPr>
      </p:pic>
      <p:sp>
        <p:nvSpPr>
          <p:cNvPr id="10" name="TextBox 9">
            <a:extLst>
              <a:ext uri="{FF2B5EF4-FFF2-40B4-BE49-F238E27FC236}">
                <a16:creationId xmlns:a16="http://schemas.microsoft.com/office/drawing/2014/main" id="{7C67F106-72B7-A918-6603-0977FEACE5A8}"/>
              </a:ext>
            </a:extLst>
          </p:cNvPr>
          <p:cNvSpPr txBox="1"/>
          <p:nvPr/>
        </p:nvSpPr>
        <p:spPr>
          <a:xfrm>
            <a:off x="4072492" y="292100"/>
            <a:ext cx="4622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Traditional hard disk drive</a:t>
            </a:r>
          </a:p>
        </p:txBody>
      </p:sp>
      <p:pic>
        <p:nvPicPr>
          <p:cNvPr id="11" name="Picture 10" descr="A black rectangular object with a cord on a computer&#10;&#10;Description automatically generated">
            <a:extLst>
              <a:ext uri="{FF2B5EF4-FFF2-40B4-BE49-F238E27FC236}">
                <a16:creationId xmlns:a16="http://schemas.microsoft.com/office/drawing/2014/main" id="{14C9D452-12F9-27FB-681F-C478CD2369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60705" y="1506151"/>
            <a:ext cx="6531295" cy="3845698"/>
          </a:xfrm>
          <a:prstGeom prst="rect">
            <a:avLst/>
          </a:prstGeom>
        </p:spPr>
      </p:pic>
      <p:sp>
        <p:nvSpPr>
          <p:cNvPr id="12" name="TextBox 11">
            <a:extLst>
              <a:ext uri="{FF2B5EF4-FFF2-40B4-BE49-F238E27FC236}">
                <a16:creationId xmlns:a16="http://schemas.microsoft.com/office/drawing/2014/main" id="{E09D80E5-02ED-2BE8-26B1-4F1D39BD1B70}"/>
              </a:ext>
            </a:extLst>
          </p:cNvPr>
          <p:cNvSpPr txBox="1"/>
          <p:nvPr/>
        </p:nvSpPr>
        <p:spPr>
          <a:xfrm>
            <a:off x="7002780" y="168989"/>
            <a:ext cx="460248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Portable HDD</a:t>
            </a:r>
          </a:p>
        </p:txBody>
      </p:sp>
    </p:spTree>
    <p:extLst>
      <p:ext uri="{BB962C8B-B14F-4D97-AF65-F5344CB8AC3E}">
        <p14:creationId xmlns:p14="http://schemas.microsoft.com/office/powerpoint/2010/main" val="8054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768 -0.00486 L -0.33503 -0.00672 " pathEditMode="relative" ptsTypes="AA">
                                      <p:cBhvr>
                                        <p:cTn id="6" dur="2000" fill="hold"/>
                                        <p:tgtEl>
                                          <p:spTgt spid="1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664 0.01019 L -0.30899 -0.00093 " pathEditMode="relative" rAng="0" ptsTypes="AA">
                                      <p:cBhvr>
                                        <p:cTn id="8" dur="2000" fill="hold"/>
                                        <p:tgtEl>
                                          <p:spTgt spid="5"/>
                                        </p:tgtEl>
                                        <p:attrNameLst>
                                          <p:attrName>ppt_x</p:attrName>
                                          <p:attrName>ppt_y</p:attrName>
                                        </p:attrNameLst>
                                      </p:cBhvr>
                                      <p:rCtr x="-15781" y="-556"/>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6CC2-16D1-6503-0644-D15E48D8D5F7}"/>
              </a:ext>
            </a:extLst>
          </p:cNvPr>
          <p:cNvSpPr>
            <a:spLocks noGrp="1"/>
          </p:cNvSpPr>
          <p:nvPr>
            <p:ph type="title"/>
          </p:nvPr>
        </p:nvSpPr>
        <p:spPr>
          <a:xfrm>
            <a:off x="1195069" y="843285"/>
            <a:ext cx="5077119" cy="1079795"/>
          </a:xfrm>
        </p:spPr>
        <p:txBody>
          <a:bodyPr anchor="b">
            <a:normAutofit fontScale="90000"/>
          </a:bodyPr>
          <a:lstStyle/>
          <a:p>
            <a:r>
              <a:rPr lang="en-US" dirty="0"/>
              <a:t>Solid state drive (SSD)</a:t>
            </a:r>
          </a:p>
        </p:txBody>
      </p:sp>
      <p:pic>
        <p:nvPicPr>
          <p:cNvPr id="6" name="Content Placeholder 4" descr="A hard drive with a silver disk&#10;&#10;Description automatically generated">
            <a:extLst>
              <a:ext uri="{FF2B5EF4-FFF2-40B4-BE49-F238E27FC236}">
                <a16:creationId xmlns:a16="http://schemas.microsoft.com/office/drawing/2014/main" id="{2BA2024E-F8B4-7990-3110-70DB88FD166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95" b="91438" l="5965" r="92373">
                        <a14:foregroundMark x1="15124" y1="57229" x2="15124" y2="57229"/>
                        <a14:foregroundMark x1="17080" y1="64257" x2="18709" y2="54443"/>
                        <a14:foregroundMark x1="18709" y1="54443" x2="18709" y2="54443"/>
                        <a14:foregroundMark x1="13038" y1="52019" x2="13038" y2="52019"/>
                        <a14:foregroundMark x1="14537" y1="46648" x2="9159" y2="65913"/>
                        <a14:foregroundMark x1="7660" y1="58724" x2="7660" y2="58724"/>
                        <a14:foregroundMark x1="7366" y1="55937" x2="9909" y2="60016"/>
                        <a14:foregroundMark x1="5997" y1="56300" x2="5997" y2="56300"/>
                        <a14:foregroundMark x1="6160" y1="54443" x2="5997" y2="57956"/>
                        <a14:foregroundMark x1="43253" y1="91478" x2="39961" y2="89984"/>
                        <a14:foregroundMark x1="83018" y1="55574" x2="85658" y2="46648"/>
                        <a14:foregroundMark x1="85658" y1="46648" x2="92373" y2="44669"/>
                        <a14:foregroundMark x1="92373" y1="44669" x2="85724" y2="29443"/>
                        <a14:foregroundMark x1="58051" y1="15388" x2="58051" y2="15388"/>
                        <a14:foregroundMark x1="62516" y1="16276" x2="55802" y2="15549"/>
                        <a14:foregroundMark x1="55802" y1="15549" x2="55802" y2="15549"/>
                        <a14:foregroundMark x1="60593" y1="14984" x2="59681" y2="17407"/>
                        <a14:foregroundMark x1="57757" y1="8158" x2="57757" y2="8158"/>
                        <a14:foregroundMark x1="57757" y1="8158" x2="59550" y2="8683"/>
                        <a14:foregroundMark x1="61050" y1="9451" x2="58507" y2="7795"/>
                      </a14:backgroundRemoval>
                    </a14:imgEffect>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5217" t="5544" r="4611" b="5743"/>
          <a:stretch/>
        </p:blipFill>
        <p:spPr>
          <a:xfrm>
            <a:off x="6501002" y="1513998"/>
            <a:ext cx="5190255" cy="412330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Content Placeholder 4" descr="A black rectangular object with a black rectangular object with a red and white text&#10;&#10;Description automatically generated">
            <a:extLst>
              <a:ext uri="{FF2B5EF4-FFF2-40B4-BE49-F238E27FC236}">
                <a16:creationId xmlns:a16="http://schemas.microsoft.com/office/drawing/2014/main" id="{04405D82-BB45-AB94-81F5-07B5440FF1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9500" b="81600" l="5800" r="91400">
                        <a14:foregroundMark x1="35300" y1="60100" x2="35300" y2="60100"/>
                        <a14:foregroundMark x1="18800" y1="43900" x2="24300" y2="73600"/>
                        <a14:foregroundMark x1="79900" y1="40200" x2="79900" y2="40200"/>
                        <a14:foregroundMark x1="81100" y1="37000" x2="70400" y2="23500"/>
                        <a14:foregroundMark x1="89900" y1="51400" x2="91400" y2="48700"/>
                        <a14:foregroundMark x1="65400" y1="19500" x2="65400" y2="19500"/>
                        <a14:foregroundMark x1="9800" y1="45900" x2="16600" y2="58900"/>
                        <a14:foregroundMark x1="29000" y1="81600" x2="33300" y2="81600"/>
                        <a14:foregroundMark x1="36000" y1="45400" x2="36000" y2="45400"/>
                        <a14:foregroundMark x1="32800" y1="44900" x2="41800" y2="46000"/>
                        <a14:foregroundMark x1="41800" y1="46000" x2="56000" y2="35200"/>
                        <a14:foregroundMark x1="37300" y1="44400" x2="45500" y2="41500"/>
                        <a14:foregroundMark x1="45500" y1="41500" x2="47200" y2="38700"/>
                        <a14:foregroundMark x1="6300" y1="45700" x2="6300" y2="45700"/>
                        <a14:foregroundMark x1="5800" y1="45900" x2="5800" y2="45900"/>
                      </a14:backgroundRemoval>
                    </a14:imgEffect>
                  </a14:imgLayer>
                </a14:imgProps>
              </a:ext>
              <a:ext uri="{28A0092B-C50C-407E-A947-70E740481C1C}">
                <a14:useLocalDpi xmlns:a14="http://schemas.microsoft.com/office/drawing/2010/main" val="0"/>
              </a:ext>
            </a:extLst>
          </a:blip>
          <a:srcRect l="5505" t="17445" r="4429" b="14385"/>
          <a:stretch/>
        </p:blipFill>
        <p:spPr>
          <a:xfrm>
            <a:off x="6239563" y="1394985"/>
            <a:ext cx="6081080" cy="4602784"/>
          </a:xfrm>
          <a:prstGeom prst="rect">
            <a:avLst/>
          </a:prstGeom>
        </p:spPr>
      </p:pic>
      <p:sp>
        <p:nvSpPr>
          <p:cNvPr id="7" name="Rectangle 1">
            <a:extLst>
              <a:ext uri="{FF2B5EF4-FFF2-40B4-BE49-F238E27FC236}">
                <a16:creationId xmlns:a16="http://schemas.microsoft.com/office/drawing/2014/main" id="{D63A4F10-EC9C-6023-1B47-30FE2DEB251D}"/>
              </a:ext>
            </a:extLst>
          </p:cNvPr>
          <p:cNvSpPr>
            <a:spLocks noGrp="1" noChangeArrowheads="1"/>
          </p:cNvSpPr>
          <p:nvPr>
            <p:ph idx="1"/>
          </p:nvPr>
        </p:nvSpPr>
        <p:spPr bwMode="auto">
          <a:xfrm>
            <a:off x="1099425" y="2276205"/>
            <a:ext cx="4751622" cy="3521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Low speed</a:t>
            </a:r>
            <a:endParaRPr kumimoji="0" lang="ar-EG"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Noise and vibration</a:t>
            </a:r>
            <a:endParaRPr kumimoji="0" lang="ar-EG"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Less durability</a:t>
            </a:r>
            <a:endParaRPr kumimoji="0" lang="ar-EG"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Higher power consumption</a:t>
            </a:r>
            <a:endParaRPr kumimoji="0" lang="ar-EG"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Arial" panose="020B0604020202020204" pitchFamily="34" charset="0"/>
              </a:rPr>
              <a:t>Larger size </a:t>
            </a:r>
          </a:p>
        </p:txBody>
      </p:sp>
      <p:sp>
        <p:nvSpPr>
          <p:cNvPr id="8" name="Rectangle 1">
            <a:extLst>
              <a:ext uri="{FF2B5EF4-FFF2-40B4-BE49-F238E27FC236}">
                <a16:creationId xmlns:a16="http://schemas.microsoft.com/office/drawing/2014/main" id="{8E665745-14C0-4D55-16A2-FFE91704797A}"/>
              </a:ext>
            </a:extLst>
          </p:cNvPr>
          <p:cNvSpPr txBox="1">
            <a:spLocks noChangeArrowheads="1"/>
          </p:cNvSpPr>
          <p:nvPr/>
        </p:nvSpPr>
        <p:spPr bwMode="auto">
          <a:xfrm>
            <a:off x="1135267" y="2179831"/>
            <a:ext cx="4751622" cy="3521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228600" marR="0" lvl="0" indent="-2286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High speed</a:t>
            </a:r>
          </a:p>
          <a:p>
            <a:pPr marL="228600" marR="0" lvl="0" indent="-2286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No noise</a:t>
            </a:r>
          </a:p>
          <a:p>
            <a:pPr marL="228600" marR="0" lvl="0" indent="-2286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Higher durability</a:t>
            </a:r>
          </a:p>
          <a:p>
            <a:pPr marL="228600" marR="0" lvl="0" indent="-2286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Lower power consumption</a:t>
            </a:r>
          </a:p>
          <a:p>
            <a:pPr marL="228600" marR="0" lvl="0" indent="-2286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Smaller size</a:t>
            </a:r>
          </a:p>
        </p:txBody>
      </p:sp>
      <p:sp>
        <p:nvSpPr>
          <p:cNvPr id="11" name="Rectangle 1">
            <a:extLst>
              <a:ext uri="{FF2B5EF4-FFF2-40B4-BE49-F238E27FC236}">
                <a16:creationId xmlns:a16="http://schemas.microsoft.com/office/drawing/2014/main" id="{FEC652E3-624E-4049-B5BC-1C6758F10EC9}"/>
              </a:ext>
            </a:extLst>
          </p:cNvPr>
          <p:cNvSpPr txBox="1">
            <a:spLocks noChangeArrowheads="1"/>
          </p:cNvSpPr>
          <p:nvPr/>
        </p:nvSpPr>
        <p:spPr bwMode="auto">
          <a:xfrm>
            <a:off x="1063583" y="2341020"/>
            <a:ext cx="4936677" cy="3594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2007: Solid State Drives (SSD) began to gain commercial </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popularity</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due to their high speed, durability, and lower power consumption compared to magnetic hard drives (HDD).</a:t>
            </a:r>
          </a:p>
        </p:txBody>
      </p:sp>
      <p:sp>
        <p:nvSpPr>
          <p:cNvPr id="22" name="Rectangle: Rounded Corners 21">
            <a:extLst>
              <a:ext uri="{FF2B5EF4-FFF2-40B4-BE49-F238E27FC236}">
                <a16:creationId xmlns:a16="http://schemas.microsoft.com/office/drawing/2014/main" id="{A2824A5C-6990-6812-1B21-F7B9184AF499}"/>
              </a:ext>
            </a:extLst>
          </p:cNvPr>
          <p:cNvSpPr/>
          <p:nvPr/>
        </p:nvSpPr>
        <p:spPr>
          <a:xfrm>
            <a:off x="4635781" y="5299275"/>
            <a:ext cx="2110435" cy="99617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rPr>
              <a:t>High cost</a:t>
            </a:r>
          </a:p>
        </p:txBody>
      </p:sp>
    </p:spTree>
    <p:extLst>
      <p:ext uri="{BB962C8B-B14F-4D97-AF65-F5344CB8AC3E}">
        <p14:creationId xmlns:p14="http://schemas.microsoft.com/office/powerpoint/2010/main" val="281199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xEl>
                                              <p:pRg st="1" end="1"/>
                                            </p:txEl>
                                          </p:spTgt>
                                        </p:tgtEl>
                                        <p:attrNameLst>
                                          <p:attrName>style.visibility</p:attrName>
                                        </p:attrNameLst>
                                      </p:cBhvr>
                                      <p:to>
                                        <p:strVal val="hidden"/>
                                      </p:to>
                                    </p:set>
                                  </p:subTnLst>
                                </p:cTn>
                              </p:par>
                              <p:par>
                                <p:cTn id="9" presetID="2" presetClass="entr" presetSubtype="8"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xEl>
                                              <p:pRg st="2" end="2"/>
                                            </p:txEl>
                                          </p:spTgt>
                                        </p:tgtEl>
                                        <p:attrNameLst>
                                          <p:attrName>style.visibility</p:attrName>
                                        </p:attrNameLst>
                                      </p:cBhvr>
                                      <p:to>
                                        <p:strVal val="hidden"/>
                                      </p:to>
                                    </p:set>
                                  </p:subTnLst>
                                </p:cTn>
                              </p:par>
                              <p:par>
                                <p:cTn id="13" presetID="2" presetClass="entr" presetSubtype="8"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xEl>
                                              <p:pRg st="3" end="3"/>
                                            </p:txEl>
                                          </p:spTgt>
                                        </p:tgtEl>
                                        <p:attrNameLst>
                                          <p:attrName>style.visibility</p:attrName>
                                        </p:attrNameLst>
                                      </p:cBhvr>
                                      <p:to>
                                        <p:strVal val="hidden"/>
                                      </p:to>
                                    </p:set>
                                  </p:subTnLst>
                                </p:cTn>
                              </p:par>
                              <p:par>
                                <p:cTn id="17" presetID="2" presetClass="entr" presetSubtype="8"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xEl>
                                              <p:pRg st="4" end="4"/>
                                            </p:txEl>
                                          </p:spTgt>
                                        </p:tgtEl>
                                        <p:attrNameLst>
                                          <p:attrName>style.visibility</p:attrName>
                                        </p:attrNameLst>
                                      </p:cBhvr>
                                      <p:to>
                                        <p:strVal val="hidden"/>
                                      </p:to>
                                    </p:set>
                                  </p:subTnLst>
                                </p:cTn>
                              </p:par>
                              <p:par>
                                <p:cTn id="21" presetID="2" presetClass="entr" presetSubtype="8"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xEl>
                                              <p:pRg st="5" end="5"/>
                                            </p:txEl>
                                          </p:spTgt>
                                        </p:tgtEl>
                                        <p:attrNameLst>
                                          <p:attrName>style.visibility</p:attrName>
                                        </p:attrNameLst>
                                      </p:cBhvr>
                                      <p:to>
                                        <p:strVal val="hidden"/>
                                      </p:to>
                                    </p:set>
                                  </p:subTnLst>
                                </p:cTn>
                              </p:par>
                              <p:par>
                                <p:cTn id="25" presetID="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1"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par>
                                <p:cTn id="41" presetID="53" presetClass="entr" presetSubtype="16"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P spid="8" grpId="0"/>
      <p:bldP spid="11" grpId="0"/>
      <p:bldP spid="11" grpId="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D327D-68F9-A6D6-0A1F-97C4D571A172}"/>
              </a:ext>
            </a:extLst>
          </p:cNvPr>
          <p:cNvSpPr>
            <a:spLocks noGrp="1"/>
          </p:cNvSpPr>
          <p:nvPr>
            <p:ph type="title"/>
          </p:nvPr>
        </p:nvSpPr>
        <p:spPr>
          <a:xfrm>
            <a:off x="198120" y="1483744"/>
            <a:ext cx="6530484" cy="1242204"/>
          </a:xfrm>
        </p:spPr>
        <p:txBody>
          <a:bodyPr>
            <a:noAutofit/>
          </a:bodyPr>
          <a:lstStyle/>
          <a:p>
            <a:r>
              <a:rPr lang="en-US" sz="2800" dirty="0">
                <a:latin typeface="+mn-lt"/>
                <a:ea typeface="Adobe Fan Heiti Std B" panose="020B0700000000000000" pitchFamily="34" charset="-128"/>
              </a:rPr>
              <a:t>EEPROM (</a:t>
            </a:r>
            <a:r>
              <a:rPr lang="en-US" sz="2800" dirty="0">
                <a:solidFill>
                  <a:srgbClr val="00B0F0"/>
                </a:solidFill>
                <a:latin typeface="+mn-lt"/>
                <a:ea typeface="Adobe Fan Heiti Std B" panose="020B0700000000000000" pitchFamily="34" charset="-128"/>
              </a:rPr>
              <a:t>Electronically Erasable Programmable Read-Only Memory</a:t>
            </a:r>
            <a:r>
              <a:rPr lang="en-US" sz="2800" dirty="0">
                <a:latin typeface="+mn-lt"/>
                <a:ea typeface="Adobe Fan Heiti Std B" panose="020B0700000000000000" pitchFamily="34" charset="-128"/>
              </a:rPr>
              <a:t>) chips</a:t>
            </a:r>
            <a:br>
              <a:rPr lang="en-US" sz="2800" dirty="0">
                <a:latin typeface="+mn-lt"/>
                <a:ea typeface="Adobe Fan Heiti Std B" panose="020B0700000000000000" pitchFamily="34" charset="-128"/>
              </a:rPr>
            </a:br>
            <a:endParaRPr lang="en-US" sz="2800" dirty="0">
              <a:latin typeface="+mn-lt"/>
            </a:endParaRPr>
          </a:p>
        </p:txBody>
      </p:sp>
      <p:pic>
        <p:nvPicPr>
          <p:cNvPr id="4" name="Content Placeholder 3">
            <a:extLst>
              <a:ext uri="{FF2B5EF4-FFF2-40B4-BE49-F238E27FC236}">
                <a16:creationId xmlns:a16="http://schemas.microsoft.com/office/drawing/2014/main" id="{EEADE545-608A-D015-C06E-E6BAF305B0C1}"/>
              </a:ext>
            </a:extLst>
          </p:cNvPr>
          <p:cNvPicPr>
            <a:picLocks noGrp="1" noChangeAspect="1"/>
          </p:cNvPicPr>
          <p:nvPr>
            <p:ph idx="1"/>
          </p:nvPr>
        </p:nvPicPr>
        <p:blipFill rotWithShape="1">
          <a:blip r:embed="rId2"/>
          <a:srcRect l="50000" r="2733"/>
          <a:stretch/>
        </p:blipFill>
        <p:spPr>
          <a:xfrm>
            <a:off x="7497528" y="495770"/>
            <a:ext cx="4496352" cy="6362230"/>
          </a:xfrm>
          <a:prstGeom prst="rect">
            <a:avLst/>
          </a:prstGeom>
          <a:ln>
            <a:noFill/>
          </a:ln>
          <a:effectLst>
            <a:softEdge rad="112500"/>
          </a:effectLst>
        </p:spPr>
      </p:pic>
      <p:sp>
        <p:nvSpPr>
          <p:cNvPr id="5" name="Rectangle 4">
            <a:extLst>
              <a:ext uri="{FF2B5EF4-FFF2-40B4-BE49-F238E27FC236}">
                <a16:creationId xmlns:a16="http://schemas.microsoft.com/office/drawing/2014/main" id="{FDE8EE4C-5D2D-87BA-BF13-7ABD2E875E6B}"/>
              </a:ext>
            </a:extLst>
          </p:cNvPr>
          <p:cNvSpPr/>
          <p:nvPr/>
        </p:nvSpPr>
        <p:spPr>
          <a:xfrm>
            <a:off x="324663" y="3167390"/>
            <a:ext cx="575696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Adobe Fan Heiti Std B" panose="020B0700000000000000" pitchFamily="34" charset="-128"/>
                <a:cs typeface="+mn-cs"/>
              </a:rPr>
              <a:t>NAND (stands for “</a:t>
            </a:r>
            <a:r>
              <a:rPr kumimoji="0" lang="en-US" sz="2800" b="0" i="0" u="none" strike="noStrike" kern="1200" cap="none" spc="0" normalizeH="0" baseline="0" noProof="0" dirty="0">
                <a:ln>
                  <a:noFill/>
                </a:ln>
                <a:solidFill>
                  <a:srgbClr val="00B0F0"/>
                </a:solidFill>
                <a:effectLst/>
                <a:uLnTx/>
                <a:uFillTx/>
                <a:latin typeface="Aptos" panose="02110004020202020204"/>
                <a:ea typeface="Adobe Fan Heiti Std B" panose="020B0700000000000000" pitchFamily="34" charset="-128"/>
                <a:cs typeface="+mn-cs"/>
              </a:rPr>
              <a:t>Not AND</a:t>
            </a:r>
            <a:r>
              <a:rPr kumimoji="0" lang="en-US" sz="2800" b="0" i="0" u="none" strike="noStrike" kern="1200" cap="none" spc="0" normalizeH="0" baseline="0" noProof="0" dirty="0">
                <a:ln>
                  <a:noFill/>
                </a:ln>
                <a:solidFill>
                  <a:prstClr val="black"/>
                </a:solidFill>
                <a:effectLst/>
                <a:uLnTx/>
                <a:uFillTx/>
                <a:latin typeface="Aptos" panose="02110004020202020204"/>
                <a:ea typeface="Adobe Fan Heiti Std B" panose="020B0700000000000000" pitchFamily="34" charset="-128"/>
                <a:cs typeface="+mn-cs"/>
              </a:rPr>
              <a:t>”).</a:t>
            </a:r>
          </a:p>
        </p:txBody>
      </p:sp>
      <p:sp>
        <p:nvSpPr>
          <p:cNvPr id="6" name="Rectangle 5">
            <a:extLst>
              <a:ext uri="{FF2B5EF4-FFF2-40B4-BE49-F238E27FC236}">
                <a16:creationId xmlns:a16="http://schemas.microsoft.com/office/drawing/2014/main" id="{14094A80-6761-6486-E6C9-4A1E54FEB83B}"/>
              </a:ext>
            </a:extLst>
          </p:cNvPr>
          <p:cNvSpPr/>
          <p:nvPr/>
        </p:nvSpPr>
        <p:spPr>
          <a:xfrm>
            <a:off x="505818" y="4851036"/>
            <a:ext cx="473904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Aptos" panose="02110004020202020204"/>
                <a:ea typeface="Adobe Fan Heiti Std B" panose="020B0700000000000000" pitchFamily="34" charset="-128"/>
                <a:cs typeface="+mn-cs"/>
              </a:rPr>
              <a:t>NAND</a:t>
            </a:r>
            <a:r>
              <a:rPr kumimoji="0" lang="en-US" sz="2800" b="0" i="0" u="none" strike="noStrike" kern="1200" cap="none" spc="0" normalizeH="0" baseline="0" noProof="0" dirty="0">
                <a:ln>
                  <a:noFill/>
                </a:ln>
                <a:solidFill>
                  <a:prstClr val="black"/>
                </a:solidFill>
                <a:effectLst/>
                <a:uLnTx/>
                <a:uFillTx/>
                <a:latin typeface="Aptos" panose="02110004020202020204"/>
                <a:ea typeface="Adobe Fan Heiti Std B" panose="020B0700000000000000" pitchFamily="34" charset="-128"/>
                <a:cs typeface="+mn-cs"/>
              </a:rPr>
              <a:t> flash memory</a:t>
            </a:r>
          </a:p>
        </p:txBody>
      </p:sp>
    </p:spTree>
    <p:extLst>
      <p:ext uri="{BB962C8B-B14F-4D97-AF65-F5344CB8AC3E}">
        <p14:creationId xmlns:p14="http://schemas.microsoft.com/office/powerpoint/2010/main" val="318125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D8DF-03C1-E443-7493-6A123E9D421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600" kern="1200" dirty="0">
                <a:solidFill>
                  <a:schemeClr val="bg1"/>
                </a:solidFill>
                <a:latin typeface="+mj-lt"/>
                <a:ea typeface="+mj-ea"/>
                <a:cs typeface="+mj-cs"/>
              </a:rPr>
              <a:t>Hybrid Hard Drives</a:t>
            </a:r>
          </a:p>
        </p:txBody>
      </p:sp>
      <p:pic>
        <p:nvPicPr>
          <p:cNvPr id="5" name="Content Placeholder 4" descr="A group of hard drive parts&#10;&#10;Description automatically generated with medium confidence">
            <a:extLst>
              <a:ext uri="{FF2B5EF4-FFF2-40B4-BE49-F238E27FC236}">
                <a16:creationId xmlns:a16="http://schemas.microsoft.com/office/drawing/2014/main" id="{6A29A55C-2B31-5794-66BC-9DB50021129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407" t="13418" r="70488" b="5995"/>
          <a:stretch/>
        </p:blipFill>
        <p:spPr>
          <a:xfrm>
            <a:off x="556532" y="2057401"/>
            <a:ext cx="2362200" cy="3810000"/>
          </a:xfrm>
          <a:prstGeom prst="rect">
            <a:avLst/>
          </a:prstGeom>
        </p:spPr>
      </p:pic>
      <p:pic>
        <p:nvPicPr>
          <p:cNvPr id="6" name="Content Placeholder 4" descr="A group of hard drive parts&#10;&#10;Description automatically generated with medium confidence">
            <a:extLst>
              <a:ext uri="{FF2B5EF4-FFF2-40B4-BE49-F238E27FC236}">
                <a16:creationId xmlns:a16="http://schemas.microsoft.com/office/drawing/2014/main" id="{054AD411-A209-186C-FD01-C6D3DFCDD7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9582" t="13615" r="500" b="3487"/>
          <a:stretch/>
        </p:blipFill>
        <p:spPr>
          <a:xfrm>
            <a:off x="3992881" y="2057401"/>
            <a:ext cx="2514600" cy="3919220"/>
          </a:xfrm>
          <a:prstGeom prst="rect">
            <a:avLst/>
          </a:prstGeom>
        </p:spPr>
      </p:pic>
      <p:pic>
        <p:nvPicPr>
          <p:cNvPr id="7" name="Content Placeholder 4" descr="A group of hard drive parts&#10;&#10;Description automatically generated with medium confidence">
            <a:extLst>
              <a:ext uri="{FF2B5EF4-FFF2-40B4-BE49-F238E27FC236}">
                <a16:creationId xmlns:a16="http://schemas.microsoft.com/office/drawing/2014/main" id="{751D98FA-F293-B225-49EA-8E145F57AA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5674" t="13615" r="36220" b="3487"/>
          <a:stretch/>
        </p:blipFill>
        <p:spPr>
          <a:xfrm>
            <a:off x="8199120" y="1948181"/>
            <a:ext cx="2362201" cy="3919220"/>
          </a:xfrm>
          <a:prstGeom prst="rect">
            <a:avLst/>
          </a:prstGeom>
        </p:spPr>
      </p:pic>
      <p:sp>
        <p:nvSpPr>
          <p:cNvPr id="8" name="TextBox 7">
            <a:extLst>
              <a:ext uri="{FF2B5EF4-FFF2-40B4-BE49-F238E27FC236}">
                <a16:creationId xmlns:a16="http://schemas.microsoft.com/office/drawing/2014/main" id="{B45E2974-694C-5507-F694-ADAD810E9899}"/>
              </a:ext>
            </a:extLst>
          </p:cNvPr>
          <p:cNvSpPr txBox="1"/>
          <p:nvPr/>
        </p:nvSpPr>
        <p:spPr>
          <a:xfrm>
            <a:off x="3082426" y="3139440"/>
            <a:ext cx="7467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72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rPr>
              <a:t>+</a:t>
            </a:r>
            <a:endParaRPr kumimoji="0" lang="en-US" sz="7200" b="1"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41B13DEF-6838-9180-C05B-0E0642B96B94}"/>
              </a:ext>
            </a:extLst>
          </p:cNvPr>
          <p:cNvSpPr txBox="1"/>
          <p:nvPr/>
        </p:nvSpPr>
        <p:spPr>
          <a:xfrm>
            <a:off x="6903720" y="3139440"/>
            <a:ext cx="7467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72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rPr>
              <a:t>=</a:t>
            </a:r>
            <a:endParaRPr kumimoji="0" lang="en-US" sz="7200" b="1"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C1AFAE72-F345-D789-937F-04DC41A52CC4}"/>
              </a:ext>
            </a:extLst>
          </p:cNvPr>
          <p:cNvSpPr/>
          <p:nvPr/>
        </p:nvSpPr>
        <p:spPr>
          <a:xfrm>
            <a:off x="396240" y="1706880"/>
            <a:ext cx="6263640" cy="449936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F5BB916-74E5-353F-B795-45DF340E7F14}"/>
              </a:ext>
            </a:extLst>
          </p:cNvPr>
          <p:cNvSpPr/>
          <p:nvPr/>
        </p:nvSpPr>
        <p:spPr>
          <a:xfrm>
            <a:off x="7894321" y="1706881"/>
            <a:ext cx="2987040" cy="4507652"/>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967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2000"/>
                                        <p:tgtEl>
                                          <p:spTgt spid="11"/>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4500"/>
                            </p:stCondLst>
                            <p:childTnLst>
                              <p:par>
                                <p:cTn id="29" presetID="21"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E4FB50-08BD-9D39-7EC2-AF7B159C696A}"/>
              </a:ext>
            </a:extLst>
          </p:cNvPr>
          <p:cNvSpPr txBox="1"/>
          <p:nvPr/>
        </p:nvSpPr>
        <p:spPr>
          <a:xfrm>
            <a:off x="335280" y="249257"/>
            <a:ext cx="10317480" cy="83099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Montserrat" panose="02000505000000020004" pitchFamily="2" charset="0"/>
                <a:ea typeface="+mn-ea"/>
                <a:cs typeface="+mn-cs"/>
              </a:rPr>
              <a:t>Logical Block Addressing(LBA)</a:t>
            </a:r>
          </a:p>
        </p:txBody>
      </p:sp>
      <p:sp>
        <p:nvSpPr>
          <p:cNvPr id="7" name="TextBox 6">
            <a:extLst>
              <a:ext uri="{FF2B5EF4-FFF2-40B4-BE49-F238E27FC236}">
                <a16:creationId xmlns:a16="http://schemas.microsoft.com/office/drawing/2014/main" id="{B73A3D9B-5666-56FB-5129-91F13820227B}"/>
              </a:ext>
            </a:extLst>
          </p:cNvPr>
          <p:cNvSpPr txBox="1"/>
          <p:nvPr/>
        </p:nvSpPr>
        <p:spPr>
          <a:xfrm>
            <a:off x="-167640" y="1511141"/>
            <a:ext cx="6096000"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12700">
                  <a:solidFill>
                    <a:srgbClr val="196B24">
                      <a:lumMod val="50000"/>
                    </a:srgbClr>
                  </a:solidFill>
                  <a:prstDash val="solid"/>
                </a:ln>
                <a:pattFill prst="narHorz">
                  <a:fgClr>
                    <a:srgbClr val="196B24"/>
                  </a:fgClr>
                  <a:bgClr>
                    <a:srgbClr val="196B24">
                      <a:lumMod val="40000"/>
                      <a:lumOff val="60000"/>
                    </a:srgbClr>
                  </a:bgClr>
                </a:pattFill>
                <a:effectLst>
                  <a:innerShdw blurRad="177800">
                    <a:srgbClr val="196B24">
                      <a:lumMod val="50000"/>
                    </a:srgbClr>
                  </a:innerShdw>
                </a:effectLst>
                <a:uLnTx/>
                <a:uFillTx/>
                <a:latin typeface="Montserrat" panose="02000505000000020004" pitchFamily="2" charset="0"/>
                <a:ea typeface="+mn-ea"/>
                <a:cs typeface="+mn-cs"/>
              </a:rPr>
              <a:t>S.M.A.R.T</a:t>
            </a:r>
          </a:p>
        </p:txBody>
      </p:sp>
      <p:sp>
        <p:nvSpPr>
          <p:cNvPr id="9" name="TextBox 8">
            <a:extLst>
              <a:ext uri="{FF2B5EF4-FFF2-40B4-BE49-F238E27FC236}">
                <a16:creationId xmlns:a16="http://schemas.microsoft.com/office/drawing/2014/main" id="{44672727-81EE-7DA0-5721-73A9C5B02FF3}"/>
              </a:ext>
            </a:extLst>
          </p:cNvPr>
          <p:cNvSpPr txBox="1"/>
          <p:nvPr/>
        </p:nvSpPr>
        <p:spPr>
          <a:xfrm>
            <a:off x="335280" y="3161943"/>
            <a:ext cx="5196840" cy="3416320"/>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prstClr val="black">
                    <a:lumMod val="95000"/>
                    <a:lumOff val="5000"/>
                  </a:prstClr>
                </a:solidFill>
                <a:effectLst>
                  <a:outerShdw blurRad="38100" dist="19050" dir="2700000" algn="tl" rotWithShape="0">
                    <a:prstClr val="black">
                      <a:alpha val="40000"/>
                    </a:prstClr>
                  </a:outerShdw>
                </a:effectLst>
                <a:uLnTx/>
                <a:uFillTx/>
                <a:latin typeface="Aptos" panose="02110004020202020204"/>
                <a:ea typeface="+mn-ea"/>
                <a:cs typeface="+mn-cs"/>
              </a:rPr>
              <a:t>Self-Monitoring Analysis and Reporting Technology</a:t>
            </a:r>
          </a:p>
        </p:txBody>
      </p:sp>
      <p:pic>
        <p:nvPicPr>
          <p:cNvPr id="10" name="Picture 9">
            <a:extLst>
              <a:ext uri="{FF2B5EF4-FFF2-40B4-BE49-F238E27FC236}">
                <a16:creationId xmlns:a16="http://schemas.microsoft.com/office/drawing/2014/main" id="{729905A3-9A03-A879-DE0C-3F03533827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28360" y="1722564"/>
            <a:ext cx="6096000" cy="4886179"/>
          </a:xfrm>
          <a:prstGeom prst="rect">
            <a:avLst/>
          </a:prstGeom>
        </p:spPr>
      </p:pic>
    </p:spTree>
    <p:extLst>
      <p:ext uri="{BB962C8B-B14F-4D97-AF65-F5344CB8AC3E}">
        <p14:creationId xmlns:p14="http://schemas.microsoft.com/office/powerpoint/2010/main" val="2460726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9653-21BC-D9CB-A618-AE65F7C75EEF}"/>
              </a:ext>
            </a:extLst>
          </p:cNvPr>
          <p:cNvSpPr>
            <a:spLocks noGrp="1"/>
          </p:cNvSpPr>
          <p:nvPr>
            <p:ph type="title"/>
          </p:nvPr>
        </p:nvSpPr>
        <p:spPr>
          <a:xfrm>
            <a:off x="589560" y="856180"/>
            <a:ext cx="4560584" cy="1128068"/>
          </a:xfrm>
        </p:spPr>
        <p:txBody>
          <a:bodyPr anchor="ctr">
            <a:normAutofit/>
          </a:bodyPr>
          <a:lstStyle/>
          <a:p>
            <a:r>
              <a:rPr lang="en-US" sz="3700" b="1"/>
              <a:t>Universal Serial Bus</a:t>
            </a:r>
            <a:r>
              <a:rPr lang="en-US" sz="3700"/>
              <a:t> (USB)</a:t>
            </a:r>
          </a:p>
        </p:txBody>
      </p:sp>
      <p:sp>
        <p:nvSpPr>
          <p:cNvPr id="9" name="Content Placeholder 8">
            <a:extLst>
              <a:ext uri="{FF2B5EF4-FFF2-40B4-BE49-F238E27FC236}">
                <a16:creationId xmlns:a16="http://schemas.microsoft.com/office/drawing/2014/main" id="{946D97D7-D6F5-A1FA-804E-5A73FA7E8111}"/>
              </a:ext>
            </a:extLst>
          </p:cNvPr>
          <p:cNvSpPr>
            <a:spLocks noGrp="1"/>
          </p:cNvSpPr>
          <p:nvPr>
            <p:ph idx="1"/>
          </p:nvPr>
        </p:nvSpPr>
        <p:spPr>
          <a:xfrm>
            <a:off x="159340" y="2330505"/>
            <a:ext cx="5813509" cy="3979585"/>
          </a:xfrm>
        </p:spPr>
        <p:txBody>
          <a:bodyPr anchor="ctr">
            <a:normAutofit/>
          </a:bodyPr>
          <a:lstStyle/>
          <a:p>
            <a:pPr marL="0" indent="0">
              <a:buNone/>
            </a:pPr>
            <a:r>
              <a:rPr lang="en-US" sz="1800" dirty="0"/>
              <a:t>USB Flash Drives are portable storage devices that use flash memory technology, making them durable and fast.</a:t>
            </a:r>
          </a:p>
          <a:p>
            <a:pPr marL="0" indent="0">
              <a:buNone/>
            </a:pPr>
            <a:r>
              <a:rPr lang="en-US" sz="1800" b="1" dirty="0">
                <a:solidFill>
                  <a:srgbClr val="002060"/>
                </a:solidFill>
              </a:rPr>
              <a:t>Capacity and Speed</a:t>
            </a:r>
          </a:p>
          <a:p>
            <a:pPr marL="0" indent="0">
              <a:buNone/>
            </a:pPr>
            <a:r>
              <a:rPr lang="en-US" sz="1800" dirty="0"/>
              <a:t>They are available in a variety of storage capacities, ranging from a few megabytes to terabytes, and feature different transfer speeds depending on the USB type.</a:t>
            </a:r>
          </a:p>
          <a:p>
            <a:pPr marL="0" indent="0">
              <a:buNone/>
            </a:pPr>
            <a:r>
              <a:rPr lang="en-US" sz="1800" b="1" dirty="0">
                <a:solidFill>
                  <a:schemeClr val="accent6">
                    <a:lumMod val="50000"/>
                  </a:schemeClr>
                </a:solidFill>
              </a:rPr>
              <a:t>Uses</a:t>
            </a:r>
            <a:endParaRPr lang="en-US" sz="1600" b="1" dirty="0">
              <a:solidFill>
                <a:schemeClr val="accent6">
                  <a:lumMod val="50000"/>
                </a:schemeClr>
              </a:solidFill>
            </a:endParaRPr>
          </a:p>
          <a:p>
            <a:pPr marL="0" indent="0">
              <a:buNone/>
            </a:pPr>
            <a:r>
              <a:rPr lang="en-US" sz="1800" dirty="0"/>
              <a:t>They are used for transferring data between devices, storing backups, and installing operating systems.</a:t>
            </a:r>
          </a:p>
          <a:p>
            <a:pPr marL="0" indent="0">
              <a:buNone/>
            </a:pPr>
            <a:r>
              <a:rPr lang="en-US" sz="1800" b="1" dirty="0">
                <a:solidFill>
                  <a:srgbClr val="C00000"/>
                </a:solidFill>
              </a:rPr>
              <a:t>Drawbacks</a:t>
            </a:r>
          </a:p>
          <a:p>
            <a:pPr marL="0" indent="0">
              <a:buNone/>
            </a:pPr>
            <a:r>
              <a:rPr lang="en-US" sz="1700" dirty="0"/>
              <a:t>Despite their ease of use, they can be lost or wear out over time, which affects their lifespan.</a:t>
            </a:r>
          </a:p>
          <a:p>
            <a:endParaRPr lang="en-US" sz="1600" dirty="0"/>
          </a:p>
        </p:txBody>
      </p:sp>
      <p:pic>
        <p:nvPicPr>
          <p:cNvPr id="5" name="Content Placeholder 4" descr="A close-up of a usb flash drive&#10;&#10;Description automatically generated">
            <a:extLst>
              <a:ext uri="{FF2B5EF4-FFF2-40B4-BE49-F238E27FC236}">
                <a16:creationId xmlns:a16="http://schemas.microsoft.com/office/drawing/2014/main" id="{0DEC1C57-1A98-70B5-CB12-737CF91F9F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9930" b="77273" l="6294" r="92133">
                        <a14:foregroundMark x1="11364" y1="45542" x2="11364" y2="45542"/>
                        <a14:foregroundMark x1="9003" y1="45542" x2="6381" y2="36451"/>
                        <a14:foregroundMark x1="91084" y1="46591" x2="92133" y2="34091"/>
                        <a14:foregroundMark x1="85664" y1="26661" x2="84703" y2="22990"/>
                        <a14:foregroundMark x1="83304" y1="22290" x2="84703" y2="19930"/>
                        <a14:foregroundMark x1="84003" y1="19930" x2="84003" y2="19930"/>
                      </a14:backgroundRemoval>
                    </a14:imgEffect>
                  </a14:imgLayer>
                </a14:imgProps>
              </a:ext>
              <a:ext uri="{28A0092B-C50C-407E-A947-70E740481C1C}">
                <a14:useLocalDpi xmlns:a14="http://schemas.microsoft.com/office/drawing/2010/main" val="0"/>
              </a:ext>
            </a:extLst>
          </a:blip>
          <a:srcRect r="4" b="3065"/>
          <a:stretch/>
        </p:blipFill>
        <p:spPr>
          <a:xfrm>
            <a:off x="5718404" y="799352"/>
            <a:ext cx="5684794" cy="5510738"/>
          </a:xfrm>
          <a:prstGeom prst="rect">
            <a:avLst/>
          </a:prstGeom>
        </p:spPr>
      </p:pic>
    </p:spTree>
    <p:extLst>
      <p:ext uri="{BB962C8B-B14F-4D97-AF65-F5344CB8AC3E}">
        <p14:creationId xmlns:p14="http://schemas.microsoft.com/office/powerpoint/2010/main" val="3857209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0771-6C7B-47EE-73D0-0CBB06A2AE38}"/>
              </a:ext>
            </a:extLst>
          </p:cNvPr>
          <p:cNvSpPr>
            <a:spLocks noGrp="1"/>
          </p:cNvSpPr>
          <p:nvPr>
            <p:ph type="title"/>
          </p:nvPr>
        </p:nvSpPr>
        <p:spPr>
          <a:xfrm>
            <a:off x="793662" y="386930"/>
            <a:ext cx="10066122" cy="1298448"/>
          </a:xfrm>
        </p:spPr>
        <p:txBody>
          <a:bodyPr anchor="b">
            <a:normAutofit/>
          </a:bodyPr>
          <a:lstStyle/>
          <a:p>
            <a:r>
              <a:rPr lang="en-US" sz="4800" b="1"/>
              <a:t>Memory Card</a:t>
            </a:r>
            <a:endParaRPr lang="en-US" sz="4800"/>
          </a:p>
        </p:txBody>
      </p:sp>
      <p:sp>
        <p:nvSpPr>
          <p:cNvPr id="3" name="Content Placeholder 2">
            <a:extLst>
              <a:ext uri="{FF2B5EF4-FFF2-40B4-BE49-F238E27FC236}">
                <a16:creationId xmlns:a16="http://schemas.microsoft.com/office/drawing/2014/main" id="{1EC33122-452B-C9B3-3851-65326751B0CD}"/>
              </a:ext>
            </a:extLst>
          </p:cNvPr>
          <p:cNvSpPr>
            <a:spLocks noGrp="1"/>
          </p:cNvSpPr>
          <p:nvPr>
            <p:ph idx="1"/>
          </p:nvPr>
        </p:nvSpPr>
        <p:spPr>
          <a:xfrm>
            <a:off x="496920" y="2599509"/>
            <a:ext cx="6730366" cy="3639450"/>
          </a:xfrm>
        </p:spPr>
        <p:txBody>
          <a:bodyPr anchor="ctr">
            <a:normAutofit fontScale="92500" lnSpcReduction="10000"/>
          </a:bodyPr>
          <a:lstStyle/>
          <a:p>
            <a:r>
              <a:rPr lang="en-US" sz="1400" b="1" dirty="0"/>
              <a:t>Memory Card</a:t>
            </a:r>
            <a:r>
              <a:rPr lang="en-US" sz="1400" dirty="0"/>
              <a:t>: A small data storage medium used in portable devices such as smartphones, digital cameras, and gaming consoles. It offers various storage capacities and different transfer speeds.</a:t>
            </a:r>
          </a:p>
          <a:p>
            <a:r>
              <a:rPr lang="en-US" sz="1400" b="1" dirty="0"/>
              <a:t>Types:</a:t>
            </a:r>
          </a:p>
          <a:p>
            <a:pPr>
              <a:buFont typeface="+mj-lt"/>
              <a:buAutoNum type="arabicPeriod"/>
            </a:pPr>
            <a:r>
              <a:rPr lang="en-US" sz="1400" b="1" dirty="0"/>
              <a:t>SD (Secure Digital) Cards</a:t>
            </a:r>
            <a:r>
              <a:rPr lang="en-US" sz="1400" dirty="0"/>
              <a:t>:</a:t>
            </a:r>
          </a:p>
          <a:p>
            <a:pPr marL="742950" lvl="1" indent="-285750">
              <a:buFont typeface="+mj-lt"/>
              <a:buAutoNum type="arabicPeriod"/>
            </a:pPr>
            <a:r>
              <a:rPr lang="en-US" sz="1400" b="1" dirty="0"/>
              <a:t>SD</a:t>
            </a:r>
            <a:r>
              <a:rPr lang="en-US" sz="1400" dirty="0"/>
              <a:t>: Capacity of up to 2 GB.</a:t>
            </a:r>
          </a:p>
          <a:p>
            <a:pPr marL="742950" lvl="1" indent="-285750">
              <a:buFont typeface="+mj-lt"/>
              <a:buAutoNum type="arabicPeriod"/>
            </a:pPr>
            <a:r>
              <a:rPr lang="en-US" sz="1400" b="1" dirty="0"/>
              <a:t>SDHC (High Capacity)</a:t>
            </a:r>
            <a:r>
              <a:rPr lang="en-US" sz="1400" dirty="0"/>
              <a:t>: Ranges from 2 GB to 32 GB.</a:t>
            </a:r>
          </a:p>
          <a:p>
            <a:pPr marL="742950" lvl="1" indent="-285750">
              <a:buFont typeface="+mj-lt"/>
              <a:buAutoNum type="arabicPeriod"/>
            </a:pPr>
            <a:r>
              <a:rPr lang="en-US" sz="1400" b="1" dirty="0"/>
              <a:t>SDXC (Extended Capacity)</a:t>
            </a:r>
            <a:r>
              <a:rPr lang="en-US" sz="1400" dirty="0"/>
              <a:t>: Ranges from 32 GB to 2 TB.</a:t>
            </a:r>
          </a:p>
          <a:p>
            <a:pPr>
              <a:buFont typeface="+mj-lt"/>
              <a:buAutoNum type="arabicPeriod"/>
            </a:pPr>
            <a:r>
              <a:rPr lang="en-US" sz="1400" b="1" dirty="0"/>
              <a:t>microSD Cards</a:t>
            </a:r>
            <a:r>
              <a:rPr lang="en-US" sz="1400" dirty="0"/>
              <a:t>:</a:t>
            </a:r>
          </a:p>
          <a:p>
            <a:pPr marL="742950" lvl="1" indent="-285750">
              <a:buFont typeface="+mj-lt"/>
              <a:buAutoNum type="arabicPeriod"/>
            </a:pPr>
            <a:r>
              <a:rPr lang="en-US" sz="1400" b="1" dirty="0"/>
              <a:t>microSD</a:t>
            </a:r>
            <a:r>
              <a:rPr lang="en-US" sz="1400" dirty="0"/>
              <a:t>: Capacity of up to 2 GB.</a:t>
            </a:r>
          </a:p>
          <a:p>
            <a:pPr marL="742950" lvl="1" indent="-285750">
              <a:buFont typeface="+mj-lt"/>
              <a:buAutoNum type="arabicPeriod"/>
            </a:pPr>
            <a:r>
              <a:rPr lang="en-US" sz="1400" b="1" dirty="0" err="1"/>
              <a:t>microSDHC</a:t>
            </a:r>
            <a:r>
              <a:rPr lang="en-US" sz="1400" dirty="0"/>
              <a:t>: Ranges from 2 GB to 32 GB.</a:t>
            </a:r>
          </a:p>
          <a:p>
            <a:pPr marL="742950" lvl="1" indent="-285750">
              <a:buFont typeface="+mj-lt"/>
              <a:buAutoNum type="arabicPeriod"/>
            </a:pPr>
            <a:r>
              <a:rPr lang="en-US" sz="1400" b="1" dirty="0" err="1"/>
              <a:t>microSDXC</a:t>
            </a:r>
            <a:r>
              <a:rPr lang="en-US" sz="1400" dirty="0"/>
              <a:t>: Ranges from 32 GB to 2 TB.</a:t>
            </a:r>
          </a:p>
          <a:p>
            <a:pPr>
              <a:buFont typeface="+mj-lt"/>
              <a:buAutoNum type="arabicPeriod"/>
            </a:pPr>
            <a:r>
              <a:rPr lang="en-US" sz="1400" b="1" dirty="0"/>
              <a:t>CompactFlash (CF) Cards</a:t>
            </a:r>
            <a:r>
              <a:rPr lang="en-US" sz="1400" dirty="0"/>
              <a:t>: Primarily used in professional cameras, providing high speeds and large capacities.</a:t>
            </a:r>
          </a:p>
          <a:p>
            <a:pPr>
              <a:buFont typeface="+mj-lt"/>
              <a:buAutoNum type="arabicPeriod"/>
            </a:pPr>
            <a:r>
              <a:rPr lang="en-US" sz="1400" b="1" dirty="0"/>
              <a:t>Memory Stick</a:t>
            </a:r>
            <a:r>
              <a:rPr lang="en-US" sz="1400" dirty="0"/>
              <a:t>: A special type of memory card developed by Sony.</a:t>
            </a:r>
          </a:p>
          <a:p>
            <a:endParaRPr lang="en-US" sz="1400" dirty="0"/>
          </a:p>
        </p:txBody>
      </p:sp>
      <p:pic>
        <p:nvPicPr>
          <p:cNvPr id="5" name="Picture 4" descr="A memory card with a blue and black card&#10;&#10;Description automatically generated">
            <a:extLst>
              <a:ext uri="{FF2B5EF4-FFF2-40B4-BE49-F238E27FC236}">
                <a16:creationId xmlns:a16="http://schemas.microsoft.com/office/drawing/2014/main" id="{4E17C3CB-0604-C859-8A46-8C8819077C30}"/>
              </a:ext>
            </a:extLst>
          </p:cNvPr>
          <p:cNvPicPr>
            <a:picLocks noChangeAspect="1"/>
          </p:cNvPicPr>
          <p:nvPr/>
        </p:nvPicPr>
        <p:blipFill>
          <a:blip r:embed="rId2">
            <a:extLst>
              <a:ext uri="{28A0092B-C50C-407E-A947-70E740481C1C}">
                <a14:useLocalDpi xmlns:a14="http://schemas.microsoft.com/office/drawing/2010/main" val="0"/>
              </a:ext>
            </a:extLst>
          </a:blip>
          <a:srcRect l="13499" r="6182" b="6179"/>
          <a:stretch/>
        </p:blipFill>
        <p:spPr>
          <a:xfrm>
            <a:off x="7283539" y="2594701"/>
            <a:ext cx="4114800" cy="3484745"/>
          </a:xfrm>
          <a:prstGeom prst="rect">
            <a:avLst/>
          </a:prstGeom>
        </p:spPr>
      </p:pic>
    </p:spTree>
    <p:extLst>
      <p:ext uri="{BB962C8B-B14F-4D97-AF65-F5344CB8AC3E}">
        <p14:creationId xmlns:p14="http://schemas.microsoft.com/office/powerpoint/2010/main" val="28023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0D8F298-E848-A875-A532-1355084FDED5}"/>
              </a:ext>
            </a:extLst>
          </p:cNvPr>
          <p:cNvSpPr>
            <a:spLocks noGrp="1"/>
          </p:cNvSpPr>
          <p:nvPr>
            <p:ph type="title"/>
          </p:nvPr>
        </p:nvSpPr>
        <p:spPr>
          <a:xfrm>
            <a:off x="1012644" y="841664"/>
            <a:ext cx="5155073" cy="5156800"/>
          </a:xfrm>
        </p:spPr>
        <p:txBody>
          <a:bodyPr vert="horz" lIns="91440" tIns="45720" rIns="91440" bIns="45720" rtlCol="0" anchor="ctr">
            <a:normAutofit/>
          </a:bodyPr>
          <a:lstStyle/>
          <a:p>
            <a:r>
              <a:rPr lang="en-US" sz="4800" kern="1200" dirty="0">
                <a:solidFill>
                  <a:schemeClr val="bg1"/>
                </a:solidFill>
                <a:latin typeface="+mj-lt"/>
                <a:ea typeface="+mj-ea"/>
                <a:cs typeface="+mj-cs"/>
              </a:rPr>
              <a:t>Lecture 14</a:t>
            </a:r>
          </a:p>
        </p:txBody>
      </p:sp>
      <p:sp>
        <p:nvSpPr>
          <p:cNvPr id="3" name="Content Placeholder 2">
            <a:extLst>
              <a:ext uri="{FF2B5EF4-FFF2-40B4-BE49-F238E27FC236}">
                <a16:creationId xmlns:a16="http://schemas.microsoft.com/office/drawing/2014/main" id="{8F7513DA-6E83-AA23-3911-9BFFAE8E25CE}"/>
              </a:ext>
            </a:extLst>
          </p:cNvPr>
          <p:cNvSpPr>
            <a:spLocks noGrp="1"/>
          </p:cNvSpPr>
          <p:nvPr>
            <p:ph idx="1"/>
          </p:nvPr>
        </p:nvSpPr>
        <p:spPr>
          <a:xfrm>
            <a:off x="6534687" y="841664"/>
            <a:ext cx="4602517" cy="5156800"/>
          </a:xfrm>
        </p:spPr>
        <p:txBody>
          <a:bodyPr vert="horz" lIns="91440" tIns="45720" rIns="91440" bIns="45720" rtlCol="0" anchor="ctr">
            <a:normAutofit/>
          </a:bodyPr>
          <a:lstStyle/>
          <a:p>
            <a:pPr marL="0" indent="0">
              <a:buNone/>
            </a:pPr>
            <a:r>
              <a:rPr lang="en-US" sz="2400" kern="1200">
                <a:solidFill>
                  <a:schemeClr val="bg1"/>
                </a:solidFill>
                <a:latin typeface="+mn-lt"/>
                <a:ea typeface="+mn-ea"/>
                <a:cs typeface="+mn-cs"/>
              </a:rPr>
              <a:t>Hard Disk</a:t>
            </a:r>
          </a:p>
        </p:txBody>
      </p:sp>
    </p:spTree>
    <p:extLst>
      <p:ext uri="{BB962C8B-B14F-4D97-AF65-F5344CB8AC3E}">
        <p14:creationId xmlns:p14="http://schemas.microsoft.com/office/powerpoint/2010/main" val="342381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1997-B5A7-B78B-DFE2-23FA5360F12F}"/>
              </a:ext>
            </a:extLst>
          </p:cNvPr>
          <p:cNvSpPr>
            <a:spLocks noGrp="1"/>
          </p:cNvSpPr>
          <p:nvPr>
            <p:ph type="title"/>
          </p:nvPr>
        </p:nvSpPr>
        <p:spPr>
          <a:xfrm>
            <a:off x="589560" y="856180"/>
            <a:ext cx="4560584" cy="1128068"/>
          </a:xfrm>
        </p:spPr>
        <p:txBody>
          <a:bodyPr anchor="ctr">
            <a:normAutofit/>
          </a:bodyPr>
          <a:lstStyle/>
          <a:p>
            <a:r>
              <a:rPr lang="en-US" sz="4000" b="1"/>
              <a:t>Compact Disc (CD)</a:t>
            </a:r>
          </a:p>
        </p:txBody>
      </p:sp>
      <p:sp>
        <p:nvSpPr>
          <p:cNvPr id="64" name="Content Placeholder 63">
            <a:extLst>
              <a:ext uri="{FF2B5EF4-FFF2-40B4-BE49-F238E27FC236}">
                <a16:creationId xmlns:a16="http://schemas.microsoft.com/office/drawing/2014/main" id="{70377968-325E-98DB-E106-ED50439EC46E}"/>
              </a:ext>
            </a:extLst>
          </p:cNvPr>
          <p:cNvSpPr>
            <a:spLocks noGrp="1"/>
          </p:cNvSpPr>
          <p:nvPr>
            <p:ph idx="1"/>
          </p:nvPr>
        </p:nvSpPr>
        <p:spPr>
          <a:xfrm>
            <a:off x="159341" y="2330505"/>
            <a:ext cx="5225459" cy="3979585"/>
          </a:xfrm>
        </p:spPr>
        <p:txBody>
          <a:bodyPr anchor="ctr">
            <a:normAutofit/>
          </a:bodyPr>
          <a:lstStyle/>
          <a:p>
            <a:pPr marL="0" indent="0">
              <a:buNone/>
            </a:pPr>
            <a:r>
              <a:rPr lang="en-US" sz="2000" b="1" dirty="0"/>
              <a:t>CD (Compact Disc)</a:t>
            </a:r>
            <a:r>
              <a:rPr lang="en-US" sz="2000" dirty="0"/>
              <a:t>: A type of optical data storage medium, with a capacity of up to 700 MB. Used for storing music, software, and data, it is portable and easy to use.</a:t>
            </a:r>
          </a:p>
          <a:p>
            <a:pPr marL="0" indent="0">
              <a:buNone/>
            </a:pPr>
            <a:r>
              <a:rPr lang="en-US" sz="2000" b="1" dirty="0">
                <a:solidFill>
                  <a:srgbClr val="0070C0"/>
                </a:solidFill>
              </a:rPr>
              <a:t>Types</a:t>
            </a:r>
            <a:r>
              <a:rPr lang="en-US" sz="2000" b="1" dirty="0"/>
              <a:t>:</a:t>
            </a:r>
          </a:p>
          <a:p>
            <a:pPr lvl="1">
              <a:buFont typeface="+mj-lt"/>
              <a:buAutoNum type="arabicPeriod"/>
            </a:pPr>
            <a:r>
              <a:rPr lang="en-US" sz="1800" b="1" dirty="0"/>
              <a:t>CD-ROM</a:t>
            </a:r>
            <a:r>
              <a:rPr lang="en-US" sz="1800" dirty="0"/>
              <a:t>: For storing data and information.</a:t>
            </a:r>
          </a:p>
          <a:p>
            <a:pPr lvl="1">
              <a:buFont typeface="+mj-lt"/>
              <a:buAutoNum type="arabicPeriod"/>
            </a:pPr>
            <a:r>
              <a:rPr lang="en-US" sz="1800" b="1" dirty="0"/>
              <a:t>CD-R</a:t>
            </a:r>
            <a:r>
              <a:rPr lang="en-US" sz="1800" dirty="0"/>
              <a:t>: Can be written once.</a:t>
            </a:r>
          </a:p>
          <a:p>
            <a:pPr lvl="1">
              <a:buFont typeface="+mj-lt"/>
              <a:buAutoNum type="arabicPeriod"/>
            </a:pPr>
            <a:r>
              <a:rPr lang="en-US" sz="1800" b="1" dirty="0"/>
              <a:t>CD-RW</a:t>
            </a:r>
            <a:r>
              <a:rPr lang="en-US" sz="1800" dirty="0"/>
              <a:t>: Can be written and rewritten multiple times.</a:t>
            </a:r>
          </a:p>
          <a:p>
            <a:endParaRPr lang="en-US" sz="3200" dirty="0"/>
          </a:p>
        </p:txBody>
      </p:sp>
      <p:pic>
        <p:nvPicPr>
          <p:cNvPr id="23" name="Content Placeholder 22" descr="A close-up of a cd&#10;&#10;Description automatically generated">
            <a:extLst>
              <a:ext uri="{FF2B5EF4-FFF2-40B4-BE49-F238E27FC236}">
                <a16:creationId xmlns:a16="http://schemas.microsoft.com/office/drawing/2014/main" id="{76F68657-58E0-8263-07CA-540BF7CC278C}"/>
              </a:ext>
            </a:extLst>
          </p:cNvPr>
          <p:cNvPicPr>
            <a:picLocks noChangeAspect="1"/>
          </p:cNvPicPr>
          <p:nvPr/>
        </p:nvPicPr>
        <p:blipFill>
          <a:blip r:embed="rId2">
            <a:extLst>
              <a:ext uri="{28A0092B-C50C-407E-A947-70E740481C1C}">
                <a14:useLocalDpi xmlns:a14="http://schemas.microsoft.com/office/drawing/2010/main" val="0"/>
              </a:ext>
            </a:extLst>
          </a:blip>
          <a:srcRect r="4" b="3065"/>
          <a:stretch/>
        </p:blipFill>
        <p:spPr>
          <a:xfrm>
            <a:off x="5685810" y="484717"/>
            <a:ext cx="6009366" cy="5825373"/>
          </a:xfrm>
          <a:prstGeom prst="rect">
            <a:avLst/>
          </a:prstGeom>
        </p:spPr>
      </p:pic>
    </p:spTree>
    <p:extLst>
      <p:ext uri="{BB962C8B-B14F-4D97-AF65-F5344CB8AC3E}">
        <p14:creationId xmlns:p14="http://schemas.microsoft.com/office/powerpoint/2010/main" val="283561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C78E-1FCC-4CEB-7B77-4A1FE41E366D}"/>
              </a:ext>
            </a:extLst>
          </p:cNvPr>
          <p:cNvSpPr>
            <a:spLocks noGrp="1"/>
          </p:cNvSpPr>
          <p:nvPr>
            <p:ph type="title"/>
          </p:nvPr>
        </p:nvSpPr>
        <p:spPr>
          <a:xfrm>
            <a:off x="640080" y="325369"/>
            <a:ext cx="4368602" cy="1956841"/>
          </a:xfrm>
        </p:spPr>
        <p:txBody>
          <a:bodyPr anchor="b">
            <a:normAutofit/>
          </a:bodyPr>
          <a:lstStyle/>
          <a:p>
            <a:r>
              <a:rPr lang="en-US" sz="4600" b="1"/>
              <a:t>Digital Versatile Disc (</a:t>
            </a:r>
            <a:r>
              <a:rPr lang="en-US" sz="4600"/>
              <a:t>DVD)</a:t>
            </a:r>
          </a:p>
        </p:txBody>
      </p:sp>
      <p:sp>
        <p:nvSpPr>
          <p:cNvPr id="3" name="Content Placeholder 2">
            <a:extLst>
              <a:ext uri="{FF2B5EF4-FFF2-40B4-BE49-F238E27FC236}">
                <a16:creationId xmlns:a16="http://schemas.microsoft.com/office/drawing/2014/main" id="{40381775-DB43-7CF3-708A-EA35D4F84672}"/>
              </a:ext>
            </a:extLst>
          </p:cNvPr>
          <p:cNvSpPr>
            <a:spLocks noGrp="1"/>
          </p:cNvSpPr>
          <p:nvPr>
            <p:ph idx="1"/>
          </p:nvPr>
        </p:nvSpPr>
        <p:spPr>
          <a:xfrm>
            <a:off x="444500" y="2928354"/>
            <a:ext cx="4501675" cy="3463621"/>
          </a:xfrm>
        </p:spPr>
        <p:txBody>
          <a:bodyPr>
            <a:normAutofit/>
          </a:bodyPr>
          <a:lstStyle/>
          <a:p>
            <a:r>
              <a:rPr lang="en-US" sz="1700" b="1" dirty="0"/>
              <a:t>DVD (Digital Versatile Disc)</a:t>
            </a:r>
            <a:r>
              <a:rPr lang="en-US" sz="1700" dirty="0"/>
              <a:t>: An optical storage medium with a capacity of up to 4.7 GB (DVD-5) and 8.5 GB (DVD-9). Used for storing movies, software, and data, it offers high quality.</a:t>
            </a:r>
          </a:p>
          <a:p>
            <a:r>
              <a:rPr lang="en-US" sz="2400" b="1" dirty="0">
                <a:solidFill>
                  <a:srgbClr val="AC5C2F"/>
                </a:solidFill>
              </a:rPr>
              <a:t>Types</a:t>
            </a:r>
            <a:r>
              <a:rPr lang="en-US" sz="1700" b="1" dirty="0"/>
              <a:t>:</a:t>
            </a:r>
          </a:p>
          <a:p>
            <a:pPr>
              <a:buFont typeface="+mj-lt"/>
              <a:buAutoNum type="arabicPeriod"/>
            </a:pPr>
            <a:r>
              <a:rPr lang="en-US" sz="1700" b="1" dirty="0"/>
              <a:t>DVD-ROM</a:t>
            </a:r>
            <a:r>
              <a:rPr lang="en-US" sz="1700" dirty="0"/>
              <a:t>: For storing movies and software.</a:t>
            </a:r>
          </a:p>
          <a:p>
            <a:pPr>
              <a:buFont typeface="+mj-lt"/>
              <a:buAutoNum type="arabicPeriod"/>
            </a:pPr>
            <a:r>
              <a:rPr lang="en-US" sz="1700" b="1" dirty="0"/>
              <a:t>DVD-R</a:t>
            </a:r>
            <a:r>
              <a:rPr lang="en-US" sz="1700" dirty="0"/>
              <a:t>: Can be written once.</a:t>
            </a:r>
          </a:p>
          <a:p>
            <a:pPr>
              <a:buFont typeface="+mj-lt"/>
              <a:buAutoNum type="arabicPeriod"/>
            </a:pPr>
            <a:r>
              <a:rPr lang="en-US" sz="1700" b="1" dirty="0"/>
              <a:t>DVD-RW</a:t>
            </a:r>
            <a:r>
              <a:rPr lang="en-US" sz="1700" dirty="0"/>
              <a:t>: Can be written and rewritten multiple times.</a:t>
            </a:r>
          </a:p>
          <a:p>
            <a:endParaRPr lang="en-US" sz="1700" dirty="0"/>
          </a:p>
        </p:txBody>
      </p:sp>
      <p:pic>
        <p:nvPicPr>
          <p:cNvPr id="5" name="Picture 4" descr="A green and gold cd&#10;&#10;Description automatically generated">
            <a:extLst>
              <a:ext uri="{FF2B5EF4-FFF2-40B4-BE49-F238E27FC236}">
                <a16:creationId xmlns:a16="http://schemas.microsoft.com/office/drawing/2014/main" id="{C193CAC1-5D42-3BD5-A815-71684AEAD9F5}"/>
              </a:ext>
            </a:extLst>
          </p:cNvPr>
          <p:cNvPicPr>
            <a:picLocks noChangeAspect="1"/>
          </p:cNvPicPr>
          <p:nvPr/>
        </p:nvPicPr>
        <p:blipFill>
          <a:blip r:embed="rId2">
            <a:extLst>
              <a:ext uri="{28A0092B-C50C-407E-A947-70E740481C1C}">
                <a14:useLocalDpi xmlns:a14="http://schemas.microsoft.com/office/drawing/2010/main" val="0"/>
              </a:ext>
            </a:extLst>
          </a:blip>
          <a:srcRect l="5588" r="1141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8603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BE8A-4F6D-7B3E-A299-EF68F2E38056}"/>
              </a:ext>
            </a:extLst>
          </p:cNvPr>
          <p:cNvSpPr>
            <a:spLocks noGrp="1"/>
          </p:cNvSpPr>
          <p:nvPr>
            <p:ph type="title"/>
          </p:nvPr>
        </p:nvSpPr>
        <p:spPr>
          <a:xfrm>
            <a:off x="630936" y="640080"/>
            <a:ext cx="4818888" cy="1481328"/>
          </a:xfrm>
        </p:spPr>
        <p:txBody>
          <a:bodyPr anchor="b">
            <a:normAutofit/>
          </a:bodyPr>
          <a:lstStyle/>
          <a:p>
            <a:r>
              <a:rPr lang="en-US" sz="5400" b="1"/>
              <a:t>Blu-ray Disc</a:t>
            </a:r>
            <a:endParaRPr lang="en-US" sz="5400"/>
          </a:p>
        </p:txBody>
      </p:sp>
      <p:sp>
        <p:nvSpPr>
          <p:cNvPr id="3" name="Content Placeholder 2">
            <a:extLst>
              <a:ext uri="{FF2B5EF4-FFF2-40B4-BE49-F238E27FC236}">
                <a16:creationId xmlns:a16="http://schemas.microsoft.com/office/drawing/2014/main" id="{E8899ABD-75D0-E7D9-C28A-6EAE337C5CE7}"/>
              </a:ext>
            </a:extLst>
          </p:cNvPr>
          <p:cNvSpPr>
            <a:spLocks noGrp="1"/>
          </p:cNvSpPr>
          <p:nvPr>
            <p:ph idx="1"/>
          </p:nvPr>
        </p:nvSpPr>
        <p:spPr>
          <a:xfrm>
            <a:off x="630936" y="2660904"/>
            <a:ext cx="4818888" cy="3547872"/>
          </a:xfrm>
        </p:spPr>
        <p:txBody>
          <a:bodyPr anchor="t">
            <a:normAutofit/>
          </a:bodyPr>
          <a:lstStyle/>
          <a:p>
            <a:r>
              <a:rPr lang="en-US" sz="1900" b="1"/>
              <a:t>Blu-ray Disc</a:t>
            </a:r>
            <a:r>
              <a:rPr lang="en-US" sz="1900"/>
              <a:t>: An optical storage medium with a high capacity of up to 25 GB (BD-25) and 50 GB (BD-50). Primarily used for storing high-definition video and games, it offers excellent picture and sound quality.</a:t>
            </a:r>
          </a:p>
          <a:p>
            <a:r>
              <a:rPr lang="en-US" sz="1900" b="1"/>
              <a:t>Types:</a:t>
            </a:r>
          </a:p>
          <a:p>
            <a:pPr>
              <a:buFont typeface="+mj-lt"/>
              <a:buAutoNum type="arabicPeriod"/>
            </a:pPr>
            <a:r>
              <a:rPr lang="en-US" sz="1900" b="1"/>
              <a:t>BD-ROM</a:t>
            </a:r>
            <a:r>
              <a:rPr lang="en-US" sz="1900"/>
              <a:t>: For storing movies and games.</a:t>
            </a:r>
          </a:p>
          <a:p>
            <a:pPr>
              <a:buFont typeface="+mj-lt"/>
              <a:buAutoNum type="arabicPeriod"/>
            </a:pPr>
            <a:r>
              <a:rPr lang="en-US" sz="1900" b="1"/>
              <a:t>BD-R</a:t>
            </a:r>
            <a:r>
              <a:rPr lang="en-US" sz="1900"/>
              <a:t>: Can be written once.</a:t>
            </a:r>
          </a:p>
          <a:p>
            <a:pPr>
              <a:buFont typeface="+mj-lt"/>
              <a:buAutoNum type="arabicPeriod"/>
            </a:pPr>
            <a:r>
              <a:rPr lang="en-US" sz="1900" b="1"/>
              <a:t>BD-RW</a:t>
            </a:r>
            <a:r>
              <a:rPr lang="en-US" sz="1900"/>
              <a:t>: Can be written and rewritten multiple times.</a:t>
            </a:r>
          </a:p>
          <a:p>
            <a:endParaRPr lang="en-US" sz="1900"/>
          </a:p>
        </p:txBody>
      </p:sp>
      <p:pic>
        <p:nvPicPr>
          <p:cNvPr id="5" name="Picture 4" descr="A blue dvd with a black background&#10;&#10;Description automatically generated">
            <a:extLst>
              <a:ext uri="{FF2B5EF4-FFF2-40B4-BE49-F238E27FC236}">
                <a16:creationId xmlns:a16="http://schemas.microsoft.com/office/drawing/2014/main" id="{5553322D-C88A-2E5C-BAA5-2456E31EE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99056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D66-B399-F789-1525-BC090F07AD44}"/>
              </a:ext>
            </a:extLst>
          </p:cNvPr>
          <p:cNvSpPr>
            <a:spLocks noGrp="1"/>
          </p:cNvSpPr>
          <p:nvPr>
            <p:ph type="title"/>
          </p:nvPr>
        </p:nvSpPr>
        <p:spPr>
          <a:xfrm>
            <a:off x="630936" y="640080"/>
            <a:ext cx="4818888" cy="1481328"/>
          </a:xfrm>
        </p:spPr>
        <p:txBody>
          <a:bodyPr anchor="b">
            <a:normAutofit/>
          </a:bodyPr>
          <a:lstStyle/>
          <a:p>
            <a:r>
              <a:rPr lang="en-US" sz="5400" b="1"/>
              <a:t>Tape Drive</a:t>
            </a:r>
            <a:endParaRPr lang="en-US" sz="5400"/>
          </a:p>
        </p:txBody>
      </p:sp>
      <p:sp>
        <p:nvSpPr>
          <p:cNvPr id="3" name="Content Placeholder 2">
            <a:extLst>
              <a:ext uri="{FF2B5EF4-FFF2-40B4-BE49-F238E27FC236}">
                <a16:creationId xmlns:a16="http://schemas.microsoft.com/office/drawing/2014/main" id="{56913342-5863-717F-4F3B-7DC5B407903B}"/>
              </a:ext>
            </a:extLst>
          </p:cNvPr>
          <p:cNvSpPr>
            <a:spLocks noGrp="1"/>
          </p:cNvSpPr>
          <p:nvPr>
            <p:ph idx="1"/>
          </p:nvPr>
        </p:nvSpPr>
        <p:spPr>
          <a:xfrm>
            <a:off x="643278" y="2767217"/>
            <a:ext cx="10761322" cy="3547872"/>
          </a:xfrm>
        </p:spPr>
        <p:txBody>
          <a:bodyPr anchor="t">
            <a:normAutofit fontScale="92500" lnSpcReduction="20000"/>
          </a:bodyPr>
          <a:lstStyle/>
          <a:p>
            <a:pPr marL="0" indent="0">
              <a:buNone/>
            </a:pPr>
            <a:r>
              <a:rPr lang="en-US" sz="1700" b="1" dirty="0"/>
              <a:t>Tape Drive</a:t>
            </a:r>
            <a:r>
              <a:rPr lang="en-US" sz="1700" dirty="0"/>
              <a:t>: A storage medium that uses magnetic tapes, primarily used for backup and data recovery.</a:t>
            </a:r>
          </a:p>
          <a:p>
            <a:pPr marL="0" indent="0">
              <a:buNone/>
            </a:pPr>
            <a:r>
              <a:rPr lang="en-US" sz="2200" b="1" dirty="0">
                <a:solidFill>
                  <a:schemeClr val="accent6">
                    <a:lumMod val="50000"/>
                  </a:schemeClr>
                </a:solidFill>
              </a:rPr>
              <a:t>Advantages</a:t>
            </a:r>
            <a:r>
              <a:rPr lang="en-US" sz="2600" b="1" dirty="0"/>
              <a:t>:</a:t>
            </a:r>
          </a:p>
          <a:p>
            <a:pPr>
              <a:buFont typeface="Arial" panose="020B0604020202020204" pitchFamily="34" charset="0"/>
              <a:buChar char="•"/>
            </a:pPr>
            <a:r>
              <a:rPr lang="en-US" sz="1700" b="1" dirty="0"/>
              <a:t>Large Capacity</a:t>
            </a:r>
            <a:r>
              <a:rPr lang="en-US" sz="1700" dirty="0"/>
              <a:t>: Can store terabytes of data.</a:t>
            </a:r>
          </a:p>
          <a:p>
            <a:pPr>
              <a:buFont typeface="Arial" panose="020B0604020202020204" pitchFamily="34" charset="0"/>
              <a:buChar char="•"/>
            </a:pPr>
            <a:r>
              <a:rPr lang="en-US" sz="1700" b="1" dirty="0"/>
              <a:t>Low Cost</a:t>
            </a:r>
            <a:r>
              <a:rPr lang="en-US" sz="1700" dirty="0"/>
              <a:t>: Cheaper than hard drives per terabyte.</a:t>
            </a:r>
          </a:p>
          <a:p>
            <a:pPr>
              <a:buFont typeface="Arial" panose="020B0604020202020204" pitchFamily="34" charset="0"/>
              <a:buChar char="•"/>
            </a:pPr>
            <a:r>
              <a:rPr lang="en-US" sz="1700" b="1" dirty="0"/>
              <a:t>Durability</a:t>
            </a:r>
            <a:r>
              <a:rPr lang="en-US" sz="1700" dirty="0"/>
              <a:t>: Lasts for years with proper storage.</a:t>
            </a:r>
          </a:p>
          <a:p>
            <a:pPr marL="0" indent="0">
              <a:buNone/>
            </a:pPr>
            <a:r>
              <a:rPr lang="en-US" sz="2200" b="1" dirty="0">
                <a:solidFill>
                  <a:srgbClr val="FF0000"/>
                </a:solidFill>
              </a:rPr>
              <a:t>Disadvantages</a:t>
            </a:r>
            <a:r>
              <a:rPr lang="en-US" sz="2600" b="1" dirty="0">
                <a:solidFill>
                  <a:srgbClr val="FF0000"/>
                </a:solidFill>
              </a:rPr>
              <a:t>:</a:t>
            </a:r>
          </a:p>
          <a:p>
            <a:pPr>
              <a:buFont typeface="Arial" panose="020B0604020202020204" pitchFamily="34" charset="0"/>
              <a:buChar char="•"/>
            </a:pPr>
            <a:r>
              <a:rPr lang="en-US" sz="1700" b="1" dirty="0"/>
              <a:t>Slow Access Speed</a:t>
            </a:r>
            <a:r>
              <a:rPr lang="en-US" sz="1700" dirty="0"/>
              <a:t>: Slower than hard drives and SSDs.</a:t>
            </a:r>
          </a:p>
          <a:p>
            <a:pPr>
              <a:buFont typeface="Arial" panose="020B0604020202020204" pitchFamily="34" charset="0"/>
              <a:buChar char="•"/>
            </a:pPr>
            <a:r>
              <a:rPr lang="en-US" sz="1700" b="1" dirty="0"/>
              <a:t>Complexity</a:t>
            </a:r>
            <a:r>
              <a:rPr lang="en-US" sz="1700" dirty="0"/>
              <a:t>: Requires special equipment.</a:t>
            </a:r>
          </a:p>
          <a:p>
            <a:pPr marL="0" indent="0">
              <a:buNone/>
            </a:pPr>
            <a:r>
              <a:rPr lang="en-US" sz="2200" b="1" dirty="0">
                <a:solidFill>
                  <a:srgbClr val="0000FF"/>
                </a:solidFill>
              </a:rPr>
              <a:t>Uses:</a:t>
            </a:r>
          </a:p>
          <a:p>
            <a:pPr>
              <a:buFont typeface="Arial" panose="020B0604020202020204" pitchFamily="34" charset="0"/>
              <a:buChar char="•"/>
            </a:pPr>
            <a:r>
              <a:rPr lang="en-US" sz="1700" dirty="0"/>
              <a:t>Backup of important data.</a:t>
            </a:r>
          </a:p>
          <a:p>
            <a:pPr>
              <a:buFont typeface="Arial" panose="020B0604020202020204" pitchFamily="34" charset="0"/>
              <a:buChar char="•"/>
            </a:pPr>
            <a:r>
              <a:rPr lang="en-US" sz="1700" dirty="0"/>
              <a:t>Long-term data storage.</a:t>
            </a:r>
          </a:p>
          <a:p>
            <a:endParaRPr lang="en-US" sz="1200" dirty="0"/>
          </a:p>
        </p:txBody>
      </p:sp>
      <p:pic>
        <p:nvPicPr>
          <p:cNvPr id="7" name="Picture 6" descr="A group of floppy disks&#10;&#10;Description automatically generated">
            <a:extLst>
              <a:ext uri="{FF2B5EF4-FFF2-40B4-BE49-F238E27FC236}">
                <a16:creationId xmlns:a16="http://schemas.microsoft.com/office/drawing/2014/main" id="{10BDCF97-A14E-C2F6-4151-B4BB30245E4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500" t="14261" r="6076" b="21234"/>
          <a:stretch/>
        </p:blipFill>
        <p:spPr>
          <a:xfrm>
            <a:off x="7255107" y="374732"/>
            <a:ext cx="4293615" cy="2276407"/>
          </a:xfrm>
          <a:prstGeom prst="rect">
            <a:avLst/>
          </a:prstGeom>
        </p:spPr>
      </p:pic>
    </p:spTree>
    <p:extLst>
      <p:ext uri="{BB962C8B-B14F-4D97-AF65-F5344CB8AC3E}">
        <p14:creationId xmlns:p14="http://schemas.microsoft.com/office/powerpoint/2010/main" val="87322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CB87-BB38-B438-7D8E-F47E61CEDCA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8800" kern="1200" dirty="0">
                <a:solidFill>
                  <a:schemeClr val="tx1"/>
                </a:solidFill>
                <a:latin typeface="+mj-lt"/>
                <a:ea typeface="+mj-ea"/>
                <a:cs typeface="+mj-cs"/>
              </a:rPr>
              <a:t>Storage Devices Interfaces</a:t>
            </a:r>
          </a:p>
        </p:txBody>
      </p:sp>
    </p:spTree>
    <p:extLst>
      <p:ext uri="{BB962C8B-B14F-4D97-AF65-F5344CB8AC3E}">
        <p14:creationId xmlns:p14="http://schemas.microsoft.com/office/powerpoint/2010/main" val="18530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A5A2-2085-EC36-C213-25E4DE7D92BE}"/>
              </a:ext>
            </a:extLst>
          </p:cNvPr>
          <p:cNvSpPr>
            <a:spLocks noGrp="1"/>
          </p:cNvSpPr>
          <p:nvPr>
            <p:ph type="title"/>
          </p:nvPr>
        </p:nvSpPr>
        <p:spPr>
          <a:xfrm>
            <a:off x="1043631" y="809898"/>
            <a:ext cx="9942716" cy="1554480"/>
          </a:xfrm>
        </p:spPr>
        <p:txBody>
          <a:bodyPr anchor="ctr">
            <a:normAutofit/>
          </a:bodyPr>
          <a:lstStyle/>
          <a:p>
            <a:r>
              <a:rPr lang="ar-EG" sz="4800" dirty="0"/>
              <a:t> </a:t>
            </a:r>
            <a:r>
              <a:rPr lang="en-US" sz="4800" dirty="0"/>
              <a:t>Parallel ATA ( PATA )(IDE)</a:t>
            </a:r>
          </a:p>
        </p:txBody>
      </p:sp>
      <p:sp>
        <p:nvSpPr>
          <p:cNvPr id="3" name="Content Placeholder 2">
            <a:extLst>
              <a:ext uri="{FF2B5EF4-FFF2-40B4-BE49-F238E27FC236}">
                <a16:creationId xmlns:a16="http://schemas.microsoft.com/office/drawing/2014/main" id="{8CB048CA-BF9E-A6D2-D24C-E1FB605E1632}"/>
              </a:ext>
            </a:extLst>
          </p:cNvPr>
          <p:cNvSpPr>
            <a:spLocks noGrp="1"/>
          </p:cNvSpPr>
          <p:nvPr>
            <p:ph idx="1"/>
          </p:nvPr>
        </p:nvSpPr>
        <p:spPr>
          <a:xfrm>
            <a:off x="1045029" y="3017522"/>
            <a:ext cx="2079172" cy="3124658"/>
          </a:xfrm>
        </p:spPr>
        <p:txBody>
          <a:bodyPr anchor="ctr">
            <a:normAutofit/>
          </a:bodyPr>
          <a:lstStyle/>
          <a:p>
            <a:r>
              <a:rPr lang="en-US" dirty="0"/>
              <a:t>HDD</a:t>
            </a:r>
          </a:p>
          <a:p>
            <a:r>
              <a:rPr lang="en-US" dirty="0"/>
              <a:t>CD / DVD</a:t>
            </a:r>
          </a:p>
          <a:p>
            <a:r>
              <a:rPr lang="en-US" dirty="0"/>
              <a:t>Internal</a:t>
            </a:r>
          </a:p>
          <a:p>
            <a:pPr marL="0" indent="0">
              <a:buNone/>
            </a:pPr>
            <a:endParaRPr lang="en-US" sz="2400" dirty="0"/>
          </a:p>
          <a:p>
            <a:pPr marL="0" indent="0">
              <a:buNone/>
            </a:pPr>
            <a:endParaRPr lang="en-US" sz="2400" dirty="0"/>
          </a:p>
          <a:p>
            <a:endParaRPr lang="en-US" sz="2400" dirty="0"/>
          </a:p>
        </p:txBody>
      </p:sp>
      <p:pic>
        <p:nvPicPr>
          <p:cNvPr id="4" name="Picture 3">
            <a:extLst>
              <a:ext uri="{FF2B5EF4-FFF2-40B4-BE49-F238E27FC236}">
                <a16:creationId xmlns:a16="http://schemas.microsoft.com/office/drawing/2014/main" id="{2D4F47A4-8AD6-792E-761C-EE03C5A6DDD2}"/>
              </a:ext>
            </a:extLst>
          </p:cNvPr>
          <p:cNvPicPr>
            <a:picLocks noChangeAspect="1"/>
          </p:cNvPicPr>
          <p:nvPr/>
        </p:nvPicPr>
        <p:blipFill rotWithShape="1">
          <a:blip r:embed="rId3">
            <a:extLst>
              <a:ext uri="{28A0092B-C50C-407E-A947-70E740481C1C}">
                <a14:useLocalDpi xmlns:a14="http://schemas.microsoft.com/office/drawing/2010/main" val="0"/>
              </a:ext>
            </a:extLst>
          </a:blip>
          <a:srcRect t="36986"/>
          <a:stretch/>
        </p:blipFill>
        <p:spPr>
          <a:xfrm rot="16200000">
            <a:off x="4130674" y="2901712"/>
            <a:ext cx="1149837" cy="568696"/>
          </a:xfrm>
          <a:prstGeom prst="rect">
            <a:avLst/>
          </a:prstGeom>
        </p:spPr>
      </p:pic>
      <p:sp>
        <p:nvSpPr>
          <p:cNvPr id="5" name="Flowchart: Punched Tape 4">
            <a:extLst>
              <a:ext uri="{FF2B5EF4-FFF2-40B4-BE49-F238E27FC236}">
                <a16:creationId xmlns:a16="http://schemas.microsoft.com/office/drawing/2014/main" id="{7E21AD26-BD6F-A498-6AD5-666D96429C19}"/>
              </a:ext>
            </a:extLst>
          </p:cNvPr>
          <p:cNvSpPr/>
          <p:nvPr/>
        </p:nvSpPr>
        <p:spPr>
          <a:xfrm>
            <a:off x="4832492" y="2611142"/>
            <a:ext cx="4043647" cy="1143000"/>
          </a:xfrm>
          <a:prstGeom prst="flowChartPunchedTap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B509BF25-9AA7-59E8-74AD-D228427E91BE}"/>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8520435" y="2555310"/>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6B34C48-9A70-9971-286B-CAFEA2C94D64}"/>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6507803" y="2606832"/>
            <a:ext cx="2149737" cy="1727119"/>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Punched Tape 8">
            <a:extLst>
              <a:ext uri="{FF2B5EF4-FFF2-40B4-BE49-F238E27FC236}">
                <a16:creationId xmlns:a16="http://schemas.microsoft.com/office/drawing/2014/main" id="{9F031254-145C-D537-953E-3E944C533AF0}"/>
              </a:ext>
            </a:extLst>
          </p:cNvPr>
          <p:cNvSpPr/>
          <p:nvPr/>
        </p:nvSpPr>
        <p:spPr>
          <a:xfrm rot="1846617">
            <a:off x="4093382" y="3614836"/>
            <a:ext cx="3886200" cy="1143000"/>
          </a:xfrm>
          <a:prstGeom prst="flowChartPunchedTap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Picture 2">
            <a:extLst>
              <a:ext uri="{FF2B5EF4-FFF2-40B4-BE49-F238E27FC236}">
                <a16:creationId xmlns:a16="http://schemas.microsoft.com/office/drawing/2014/main" id="{B0D201B8-2E69-499E-3BF4-3C168AE8B0B1}"/>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5316904">
            <a:off x="7136918" y="4734805"/>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BE0DFA3-A002-75F0-662D-3722F41AB636}"/>
              </a:ext>
            </a:extLst>
          </p:cNvPr>
          <p:cNvPicPr>
            <a:picLocks noChangeAspect="1" noChangeArrowheads="1"/>
          </p:cNvPicPr>
          <p:nvPr/>
        </p:nvPicPr>
        <p:blipFill>
          <a:blip r:embed="rId4"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5751970">
            <a:off x="5519733" y="3849327"/>
            <a:ext cx="2149737" cy="172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4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29B2DE-4325-7850-7A41-73567C1E1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036" y="846044"/>
            <a:ext cx="2359025" cy="2857500"/>
          </a:xfrm>
          <a:prstGeom prst="rect">
            <a:avLst/>
          </a:prstGeom>
        </p:spPr>
      </p:pic>
      <p:pic>
        <p:nvPicPr>
          <p:cNvPr id="5" name="Picture 4">
            <a:extLst>
              <a:ext uri="{FF2B5EF4-FFF2-40B4-BE49-F238E27FC236}">
                <a16:creationId xmlns:a16="http://schemas.microsoft.com/office/drawing/2014/main" id="{3419EAC8-0185-3A6F-5885-509253CBDA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67201" y="1390177"/>
            <a:ext cx="3378777" cy="2013751"/>
          </a:xfrm>
          <a:prstGeom prst="rect">
            <a:avLst/>
          </a:prstGeom>
        </p:spPr>
      </p:pic>
      <p:pic>
        <p:nvPicPr>
          <p:cNvPr id="6" name="Picture 5">
            <a:extLst>
              <a:ext uri="{FF2B5EF4-FFF2-40B4-BE49-F238E27FC236}">
                <a16:creationId xmlns:a16="http://schemas.microsoft.com/office/drawing/2014/main" id="{4B0765A6-BC1E-6BF9-0AF0-51417D232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876800"/>
            <a:ext cx="3276600" cy="1854200"/>
          </a:xfrm>
          <a:prstGeom prst="rect">
            <a:avLst/>
          </a:prstGeom>
        </p:spPr>
      </p:pic>
      <p:pic>
        <p:nvPicPr>
          <p:cNvPr id="7" name="Picture 6">
            <a:extLst>
              <a:ext uri="{FF2B5EF4-FFF2-40B4-BE49-F238E27FC236}">
                <a16:creationId xmlns:a16="http://schemas.microsoft.com/office/drawing/2014/main" id="{695E43EF-689E-8DDE-E733-5B24118E3C5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62794" y="2274794"/>
            <a:ext cx="4329206" cy="4329206"/>
          </a:xfrm>
          <a:prstGeom prst="rect">
            <a:avLst/>
          </a:prstGeom>
        </p:spPr>
      </p:pic>
      <p:pic>
        <p:nvPicPr>
          <p:cNvPr id="8" name="Picture 7">
            <a:extLst>
              <a:ext uri="{FF2B5EF4-FFF2-40B4-BE49-F238E27FC236}">
                <a16:creationId xmlns:a16="http://schemas.microsoft.com/office/drawing/2014/main" id="{19E9A567-B319-C043-2874-195A8CEFDDFD}"/>
              </a:ext>
            </a:extLst>
          </p:cNvPr>
          <p:cNvPicPr>
            <a:picLocks noChangeAspect="1"/>
          </p:cNvPicPr>
          <p:nvPr/>
        </p:nvPicPr>
        <p:blipFill>
          <a:blip r:embed="rId6"/>
          <a:stretch>
            <a:fillRect/>
          </a:stretch>
        </p:blipFill>
        <p:spPr>
          <a:xfrm flipH="1">
            <a:off x="869575" y="1485908"/>
            <a:ext cx="2739829" cy="2739829"/>
          </a:xfrm>
          <a:prstGeom prst="rect">
            <a:avLst/>
          </a:prstGeom>
        </p:spPr>
      </p:pic>
      <p:sp>
        <p:nvSpPr>
          <p:cNvPr id="10" name="TextBox 9">
            <a:extLst>
              <a:ext uri="{FF2B5EF4-FFF2-40B4-BE49-F238E27FC236}">
                <a16:creationId xmlns:a16="http://schemas.microsoft.com/office/drawing/2014/main" id="{61426544-2276-8486-A60D-B5BC002480B3}"/>
              </a:ext>
            </a:extLst>
          </p:cNvPr>
          <p:cNvSpPr txBox="1"/>
          <p:nvPr/>
        </p:nvSpPr>
        <p:spPr>
          <a:xfrm>
            <a:off x="3505200" y="661196"/>
            <a:ext cx="398780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srgbClr val="00B050"/>
                </a:solidFill>
                <a:effectLst>
                  <a:outerShdw blurRad="38100" dist="19050" dir="2700000" algn="tl" rotWithShape="0">
                    <a:prstClr val="black">
                      <a:alpha val="40000"/>
                    </a:prstClr>
                  </a:outerShdw>
                </a:effectLst>
                <a:uLnTx/>
                <a:uFillTx/>
                <a:latin typeface="Canon" pitchFamily="2" charset="0"/>
                <a:ea typeface="Canon" pitchFamily="2" charset="0"/>
                <a:cs typeface="+mn-cs"/>
              </a:rPr>
              <a:t>Master/Slave Config.</a:t>
            </a:r>
          </a:p>
        </p:txBody>
      </p:sp>
    </p:spTree>
    <p:extLst>
      <p:ext uri="{BB962C8B-B14F-4D97-AF65-F5344CB8AC3E}">
        <p14:creationId xmlns:p14="http://schemas.microsoft.com/office/powerpoint/2010/main" val="253061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9CC1-1BA5-0735-7576-B4D69D8EF311}"/>
              </a:ext>
            </a:extLst>
          </p:cNvPr>
          <p:cNvSpPr>
            <a:spLocks noGrp="1"/>
          </p:cNvSpPr>
          <p:nvPr>
            <p:ph type="title"/>
          </p:nvPr>
        </p:nvSpPr>
        <p:spPr>
          <a:xfrm>
            <a:off x="1043631" y="809898"/>
            <a:ext cx="9942716" cy="1554480"/>
          </a:xfrm>
        </p:spPr>
        <p:txBody>
          <a:bodyPr anchor="ctr">
            <a:normAutofit/>
          </a:bodyPr>
          <a:lstStyle/>
          <a:p>
            <a:r>
              <a:rPr lang="en-US" sz="4800"/>
              <a:t>Seral ATA (SATA)</a:t>
            </a:r>
          </a:p>
        </p:txBody>
      </p:sp>
      <p:sp>
        <p:nvSpPr>
          <p:cNvPr id="3" name="Content Placeholder 2">
            <a:extLst>
              <a:ext uri="{FF2B5EF4-FFF2-40B4-BE49-F238E27FC236}">
                <a16:creationId xmlns:a16="http://schemas.microsoft.com/office/drawing/2014/main" id="{B05C678A-FFFA-829F-58E3-D46E43911C3F}"/>
              </a:ext>
            </a:extLst>
          </p:cNvPr>
          <p:cNvSpPr>
            <a:spLocks noGrp="1"/>
          </p:cNvSpPr>
          <p:nvPr>
            <p:ph idx="1"/>
          </p:nvPr>
        </p:nvSpPr>
        <p:spPr>
          <a:xfrm>
            <a:off x="1045028" y="2704013"/>
            <a:ext cx="9941319" cy="3637607"/>
          </a:xfrm>
        </p:spPr>
        <p:txBody>
          <a:bodyPr anchor="ctr">
            <a:normAutofit/>
          </a:bodyPr>
          <a:lstStyle/>
          <a:p>
            <a:r>
              <a:rPr lang="en-US" sz="2400" dirty="0"/>
              <a:t>HDD</a:t>
            </a:r>
          </a:p>
          <a:p>
            <a:r>
              <a:rPr lang="en-US" sz="2400" dirty="0"/>
              <a:t>CD / DVD</a:t>
            </a:r>
          </a:p>
          <a:p>
            <a:r>
              <a:rPr lang="en-US" sz="2400" dirty="0"/>
              <a:t>Internal</a:t>
            </a:r>
          </a:p>
          <a:p>
            <a:r>
              <a:rPr lang="en-US" sz="2400" dirty="0"/>
              <a:t>External</a:t>
            </a:r>
          </a:p>
        </p:txBody>
      </p:sp>
      <p:sp>
        <p:nvSpPr>
          <p:cNvPr id="7" name="Flowchart: Punched Tape 6">
            <a:extLst>
              <a:ext uri="{FF2B5EF4-FFF2-40B4-BE49-F238E27FC236}">
                <a16:creationId xmlns:a16="http://schemas.microsoft.com/office/drawing/2014/main" id="{2347D70D-9CFA-F0A5-E7D5-CE73CF48122F}"/>
              </a:ext>
            </a:extLst>
          </p:cNvPr>
          <p:cNvSpPr/>
          <p:nvPr/>
        </p:nvSpPr>
        <p:spPr>
          <a:xfrm>
            <a:off x="5879835" y="3627596"/>
            <a:ext cx="3886200" cy="267035"/>
          </a:xfrm>
          <a:prstGeom prst="flowChartPunchedTap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2">
            <a:extLst>
              <a:ext uri="{FF2B5EF4-FFF2-40B4-BE49-F238E27FC236}">
                <a16:creationId xmlns:a16="http://schemas.microsoft.com/office/drawing/2014/main" id="{47356760-1EB2-EEAE-1C46-11325E53A868}"/>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9410331" y="3229290"/>
            <a:ext cx="2149737" cy="1727119"/>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Punched Tape 13">
            <a:extLst>
              <a:ext uri="{FF2B5EF4-FFF2-40B4-BE49-F238E27FC236}">
                <a16:creationId xmlns:a16="http://schemas.microsoft.com/office/drawing/2014/main" id="{8ABCFD2D-A139-CE63-ED9C-CB76E026E1BA}"/>
              </a:ext>
            </a:extLst>
          </p:cNvPr>
          <p:cNvSpPr/>
          <p:nvPr/>
        </p:nvSpPr>
        <p:spPr>
          <a:xfrm>
            <a:off x="5883033" y="4846796"/>
            <a:ext cx="3886200" cy="267035"/>
          </a:xfrm>
          <a:prstGeom prst="flowChartPunchedTap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Picture 2">
            <a:extLst>
              <a:ext uri="{FF2B5EF4-FFF2-40B4-BE49-F238E27FC236}">
                <a16:creationId xmlns:a16="http://schemas.microsoft.com/office/drawing/2014/main" id="{89C1B8F8-CF7A-ED8B-C070-0969A46C2174}"/>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9413529" y="4448490"/>
            <a:ext cx="2149737" cy="172711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4C3D78C-6DCB-2A6E-1E47-64690867C1CF}"/>
              </a:ext>
            </a:extLst>
          </p:cNvPr>
          <p:cNvSpPr/>
          <p:nvPr/>
        </p:nvSpPr>
        <p:spPr>
          <a:xfrm>
            <a:off x="5854170" y="4069196"/>
            <a:ext cx="3357008" cy="646331"/>
          </a:xfrm>
          <a:prstGeom prst="rect">
            <a:avLst/>
          </a:prstGeom>
          <a:solidFill>
            <a:srgbClr val="E7F808"/>
          </a:solid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pitchFamily="34" charset="0"/>
                <a:ea typeface="+mn-ea"/>
                <a:cs typeface="+mn-cs"/>
              </a:rPr>
              <a:t>Hot-Swapping</a:t>
            </a:r>
          </a:p>
        </p:txBody>
      </p:sp>
    </p:spTree>
    <p:extLst>
      <p:ext uri="{BB962C8B-B14F-4D97-AF65-F5344CB8AC3E}">
        <p14:creationId xmlns:p14="http://schemas.microsoft.com/office/powerpoint/2010/main" val="372197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omputer cable&#10;&#10;Description automatically generated">
            <a:extLst>
              <a:ext uri="{FF2B5EF4-FFF2-40B4-BE49-F238E27FC236}">
                <a16:creationId xmlns:a16="http://schemas.microsoft.com/office/drawing/2014/main" id="{F241C713-BC5F-C51D-9801-7EFEA81B8EB7}"/>
              </a:ext>
            </a:extLst>
          </p:cNvPr>
          <p:cNvPicPr>
            <a:picLocks noChangeAspect="1"/>
          </p:cNvPicPr>
          <p:nvPr/>
        </p:nvPicPr>
        <p:blipFill>
          <a:blip r:embed="rId2"/>
          <a:stretch>
            <a:fillRect/>
          </a:stretch>
        </p:blipFill>
        <p:spPr>
          <a:xfrm>
            <a:off x="1795921" y="643467"/>
            <a:ext cx="3390956" cy="2543217"/>
          </a:xfrm>
          <a:prstGeom prst="rect">
            <a:avLst/>
          </a:prstGeom>
        </p:spPr>
      </p:pic>
      <p:pic>
        <p:nvPicPr>
          <p:cNvPr id="5" name="Picture 4" descr="A red cable with black ends&#10;&#10;Description automatically generated">
            <a:extLst>
              <a:ext uri="{FF2B5EF4-FFF2-40B4-BE49-F238E27FC236}">
                <a16:creationId xmlns:a16="http://schemas.microsoft.com/office/drawing/2014/main" id="{3FC31712-42ED-AE60-25AE-44FA3BEF6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308" y="643467"/>
            <a:ext cx="3390956" cy="2543217"/>
          </a:xfrm>
          <a:prstGeom prst="rect">
            <a:avLst/>
          </a:prstGeom>
        </p:spPr>
      </p:pic>
      <p:pic>
        <p:nvPicPr>
          <p:cNvPr id="6" name="Picture 5" descr="Close-up of a red circuit board&#10;&#10;Description automatically generated">
            <a:extLst>
              <a:ext uri="{FF2B5EF4-FFF2-40B4-BE49-F238E27FC236}">
                <a16:creationId xmlns:a16="http://schemas.microsoft.com/office/drawing/2014/main" id="{A966D2E0-87CF-95FF-9C58-1C0FB9DA06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4159" y="3671316"/>
            <a:ext cx="3394481" cy="2545862"/>
          </a:xfrm>
          <a:prstGeom prst="rect">
            <a:avLst/>
          </a:prstGeom>
        </p:spPr>
      </p:pic>
      <p:pic>
        <p:nvPicPr>
          <p:cNvPr id="4" name="Content Placeholder 3" descr="Close-up of a computer component&#10;&#10;Description automatically generated">
            <a:extLst>
              <a:ext uri="{FF2B5EF4-FFF2-40B4-BE49-F238E27FC236}">
                <a16:creationId xmlns:a16="http://schemas.microsoft.com/office/drawing/2014/main" id="{6073BDAF-6E3D-57A2-5C21-0BE4967AEC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6378" y="3671316"/>
            <a:ext cx="3396816" cy="2553469"/>
          </a:xfrm>
          <a:prstGeom prst="rect">
            <a:avLst/>
          </a:prstGeom>
        </p:spPr>
      </p:pic>
    </p:spTree>
    <p:extLst>
      <p:ext uri="{BB962C8B-B14F-4D97-AF65-F5344CB8AC3E}">
        <p14:creationId xmlns:p14="http://schemas.microsoft.com/office/powerpoint/2010/main" val="63530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144B-443A-EA22-3478-4F3D55042175}"/>
              </a:ext>
            </a:extLst>
          </p:cNvPr>
          <p:cNvSpPr>
            <a:spLocks noGrp="1"/>
          </p:cNvSpPr>
          <p:nvPr>
            <p:ph type="title"/>
          </p:nvPr>
        </p:nvSpPr>
        <p:spPr>
          <a:xfrm>
            <a:off x="1115568" y="548640"/>
            <a:ext cx="10168128" cy="1179576"/>
          </a:xfrm>
        </p:spPr>
        <p:txBody>
          <a:bodyPr>
            <a:normAutofit/>
          </a:bodyPr>
          <a:lstStyle/>
          <a:p>
            <a:r>
              <a:rPr lang="en-US" sz="4000"/>
              <a:t>PATA </a:t>
            </a:r>
            <a:r>
              <a:rPr lang="en-US" sz="4000" i="1"/>
              <a:t>VS</a:t>
            </a:r>
            <a:r>
              <a:rPr lang="en-US" sz="4000"/>
              <a:t> SATA</a:t>
            </a:r>
          </a:p>
        </p:txBody>
      </p:sp>
      <p:graphicFrame>
        <p:nvGraphicFramePr>
          <p:cNvPr id="4" name="Content Placeholder 3">
            <a:extLst>
              <a:ext uri="{FF2B5EF4-FFF2-40B4-BE49-F238E27FC236}">
                <a16:creationId xmlns:a16="http://schemas.microsoft.com/office/drawing/2014/main" id="{5BA90173-0F9A-7CAD-6F4E-CBCCC8273203}"/>
              </a:ext>
            </a:extLst>
          </p:cNvPr>
          <p:cNvGraphicFramePr>
            <a:graphicFrameLocks noGrp="1"/>
          </p:cNvGraphicFramePr>
          <p:nvPr>
            <p:ph idx="1"/>
          </p:nvPr>
        </p:nvGraphicFramePr>
        <p:xfrm>
          <a:off x="1434134" y="2269730"/>
          <a:ext cx="9530996" cy="3993911"/>
        </p:xfrm>
        <a:graphic>
          <a:graphicData uri="http://schemas.openxmlformats.org/drawingml/2006/table">
            <a:tbl>
              <a:tblPr firstRow="1" bandRow="1">
                <a:tableStyleId>{5C22544A-7EE6-4342-B048-85BDC9FD1C3A}</a:tableStyleId>
              </a:tblPr>
              <a:tblGrid>
                <a:gridCol w="4207308">
                  <a:extLst>
                    <a:ext uri="{9D8B030D-6E8A-4147-A177-3AD203B41FA5}">
                      <a16:colId xmlns:a16="http://schemas.microsoft.com/office/drawing/2014/main" val="2962832750"/>
                    </a:ext>
                  </a:extLst>
                </a:gridCol>
                <a:gridCol w="5323688">
                  <a:extLst>
                    <a:ext uri="{9D8B030D-6E8A-4147-A177-3AD203B41FA5}">
                      <a16:colId xmlns:a16="http://schemas.microsoft.com/office/drawing/2014/main" val="3644632014"/>
                    </a:ext>
                  </a:extLst>
                </a:gridCol>
              </a:tblGrid>
              <a:tr h="508877">
                <a:tc>
                  <a:txBody>
                    <a:bodyPr/>
                    <a:lstStyle/>
                    <a:p>
                      <a:r>
                        <a:rPr lang="en-US" sz="2300"/>
                        <a:t>PATA</a:t>
                      </a:r>
                    </a:p>
                  </a:txBody>
                  <a:tcPr marL="115654" marR="115654" marT="57827" marB="57827"/>
                </a:tc>
                <a:tc>
                  <a:txBody>
                    <a:bodyPr/>
                    <a:lstStyle/>
                    <a:p>
                      <a:r>
                        <a:rPr lang="en-US" sz="2300"/>
                        <a:t>SATA</a:t>
                      </a:r>
                    </a:p>
                  </a:txBody>
                  <a:tcPr marL="115654" marR="115654" marT="57827" marB="57827"/>
                </a:tc>
                <a:extLst>
                  <a:ext uri="{0D108BD9-81ED-4DB2-BD59-A6C34878D82A}">
                    <a16:rowId xmlns:a16="http://schemas.microsoft.com/office/drawing/2014/main" val="3764191099"/>
                  </a:ext>
                </a:extLst>
              </a:tr>
              <a:tr h="508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Parallel</a:t>
                      </a:r>
                      <a:r>
                        <a:rPr lang="en-US" sz="2300" b="1">
                          <a:ln w="0"/>
                          <a:effectLst>
                            <a:outerShdw blurRad="38100" dist="19050" dir="2700000" algn="tl" rotWithShape="0">
                              <a:schemeClr val="dk1">
                                <a:alpha val="40000"/>
                              </a:schemeClr>
                            </a:outerShdw>
                          </a:effectLst>
                          <a:latin typeface="Century Gothic" panose="020B0502020202020204" pitchFamily="34" charset="0"/>
                        </a:rPr>
                        <a:t> Connection</a:t>
                      </a:r>
                    </a:p>
                  </a:txBody>
                  <a:tcPr marL="115654" marR="115654" marT="57827" marB="578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Serial</a:t>
                      </a:r>
                      <a:r>
                        <a:rPr lang="en-US" sz="2300" b="1">
                          <a:ln w="0"/>
                          <a:effectLst>
                            <a:outerShdw blurRad="38100" dist="19050" dir="2700000" algn="tl" rotWithShape="0">
                              <a:schemeClr val="dk1">
                                <a:alpha val="40000"/>
                              </a:schemeClr>
                            </a:outerShdw>
                          </a:effectLst>
                          <a:latin typeface="Century Gothic" panose="020B0502020202020204" pitchFamily="34" charset="0"/>
                        </a:rPr>
                        <a:t> Connection</a:t>
                      </a:r>
                    </a:p>
                  </a:txBody>
                  <a:tcPr marL="115654" marR="115654" marT="57827" marB="57827"/>
                </a:tc>
                <a:extLst>
                  <a:ext uri="{0D108BD9-81ED-4DB2-BD59-A6C34878D82A}">
                    <a16:rowId xmlns:a16="http://schemas.microsoft.com/office/drawing/2014/main" val="3448601880"/>
                  </a:ext>
                </a:extLst>
              </a:tr>
              <a:tr h="2976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1">
                          <a:ln w="0"/>
                          <a:effectLst>
                            <a:outerShdw blurRad="38100" dist="19050" dir="2700000" algn="tl" rotWithShape="0">
                              <a:schemeClr val="dk1">
                                <a:alpha val="40000"/>
                              </a:schemeClr>
                            </a:outerShdw>
                          </a:effectLst>
                          <a:latin typeface="Century Gothic" panose="020B0502020202020204" pitchFamily="34" charset="0"/>
                        </a:rPr>
                        <a:t>Max. Speed up to </a:t>
                      </a:r>
                      <a:r>
                        <a:rPr lang="en-US" sz="23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133 MB/s</a:t>
                      </a:r>
                    </a:p>
                    <a:p>
                      <a:endParaRPr lang="en-US" sz="2300"/>
                    </a:p>
                  </a:txBody>
                  <a:tcPr marL="115654" marR="115654" marT="57827" marB="57827"/>
                </a:tc>
                <a:tc>
                  <a:txBody>
                    <a:bodyPr/>
                    <a:lstStyle/>
                    <a:p>
                      <a:pPr marL="457200" indent="-457200">
                        <a:buFont typeface="Wingdings" panose="05000000000000000000" pitchFamily="2" charset="2"/>
                        <a:buChar char="§"/>
                      </a:pPr>
                      <a:r>
                        <a:rPr lang="en-US" sz="4000" b="1">
                          <a:ln w="0"/>
                          <a:effectLst>
                            <a:outerShdw blurRad="38100" dist="19050" dir="2700000" algn="tl" rotWithShape="0">
                              <a:schemeClr val="dk1">
                                <a:alpha val="40000"/>
                              </a:schemeClr>
                            </a:outerShdw>
                          </a:effectLst>
                          <a:latin typeface="Century Gothic" panose="020B0502020202020204" pitchFamily="34" charset="0"/>
                        </a:rPr>
                        <a:t>Speed starts from</a:t>
                      </a:r>
                    </a:p>
                    <a:p>
                      <a:pPr marL="914400" lvl="1" indent="-457200">
                        <a:buFont typeface="Arial" panose="020B0604020202020204" pitchFamily="34" charset="0"/>
                        <a:buChar char="•"/>
                      </a:pPr>
                      <a:r>
                        <a:rPr lang="en-US" sz="40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150 MB/s </a:t>
                      </a:r>
                    </a:p>
                    <a:p>
                      <a:pPr marL="914400" lvl="1" indent="-457200">
                        <a:buFont typeface="Arial" panose="020B0604020202020204" pitchFamily="34" charset="0"/>
                        <a:buChar char="•"/>
                      </a:pPr>
                      <a:r>
                        <a:rPr lang="en-US" sz="40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300 MB/s</a:t>
                      </a:r>
                    </a:p>
                    <a:p>
                      <a:pPr marL="914400" lvl="1" indent="-457200">
                        <a:buFont typeface="Arial" panose="020B0604020202020204" pitchFamily="34" charset="0"/>
                        <a:buChar char="•"/>
                      </a:pPr>
                      <a:r>
                        <a:rPr lang="en-US" sz="4000" b="1">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600 MB/s</a:t>
                      </a:r>
                    </a:p>
                    <a:p>
                      <a:endParaRPr lang="en-US" sz="2300"/>
                    </a:p>
                  </a:txBody>
                  <a:tcPr marL="115654" marR="115654" marT="57827" marB="57827"/>
                </a:tc>
                <a:extLst>
                  <a:ext uri="{0D108BD9-81ED-4DB2-BD59-A6C34878D82A}">
                    <a16:rowId xmlns:a16="http://schemas.microsoft.com/office/drawing/2014/main" val="3747537493"/>
                  </a:ext>
                </a:extLst>
              </a:tr>
            </a:tbl>
          </a:graphicData>
        </a:graphic>
      </p:graphicFrame>
    </p:spTree>
    <p:extLst>
      <p:ext uri="{BB962C8B-B14F-4D97-AF65-F5344CB8AC3E}">
        <p14:creationId xmlns:p14="http://schemas.microsoft.com/office/powerpoint/2010/main" val="66069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Close-up of several black hard drives&#10;&#10;Description automatically generated">
            <a:extLst>
              <a:ext uri="{FF2B5EF4-FFF2-40B4-BE49-F238E27FC236}">
                <a16:creationId xmlns:a16="http://schemas.microsoft.com/office/drawing/2014/main" id="{6373142D-87B7-74F7-482A-4282E442761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1017678-EF8D-E888-229D-4CD950DB14F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Storage devices</a:t>
            </a:r>
          </a:p>
        </p:txBody>
      </p:sp>
    </p:spTree>
    <p:extLst>
      <p:ext uri="{BB962C8B-B14F-4D97-AF65-F5344CB8AC3E}">
        <p14:creationId xmlns:p14="http://schemas.microsoft.com/office/powerpoint/2010/main" val="17438541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F17F8E-2CC8-92CD-6C0C-8CA8E87EBDF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0"/>
            <a:ext cx="12192000" cy="6858000"/>
          </a:xfrm>
        </p:spPr>
      </p:pic>
    </p:spTree>
    <p:extLst>
      <p:ext uri="{BB962C8B-B14F-4D97-AF65-F5344CB8AC3E}">
        <p14:creationId xmlns:p14="http://schemas.microsoft.com/office/powerpoint/2010/main" val="84626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B78A-BF76-ACBE-159F-118E412D97D5}"/>
              </a:ext>
            </a:extLst>
          </p:cNvPr>
          <p:cNvSpPr>
            <a:spLocks noGrp="1"/>
          </p:cNvSpPr>
          <p:nvPr>
            <p:ph type="title"/>
          </p:nvPr>
        </p:nvSpPr>
        <p:spPr>
          <a:xfrm>
            <a:off x="808638" y="386930"/>
            <a:ext cx="9236700" cy="1188950"/>
          </a:xfrm>
        </p:spPr>
        <p:txBody>
          <a:bodyPr anchor="b">
            <a:normAutofit/>
          </a:bodyPr>
          <a:lstStyle/>
          <a:p>
            <a:r>
              <a:rPr lang="en-US" sz="3800" b="1"/>
              <a:t>Small Computer System Interface (SCSI)</a:t>
            </a:r>
            <a:endParaRPr lang="en-US" sz="3800"/>
          </a:p>
        </p:txBody>
      </p:sp>
      <p:sp>
        <p:nvSpPr>
          <p:cNvPr id="3" name="Content Placeholder 2">
            <a:extLst>
              <a:ext uri="{FF2B5EF4-FFF2-40B4-BE49-F238E27FC236}">
                <a16:creationId xmlns:a16="http://schemas.microsoft.com/office/drawing/2014/main" id="{BDA69F0D-6BD4-4D6D-09D7-962027B9A95A}"/>
              </a:ext>
            </a:extLst>
          </p:cNvPr>
          <p:cNvSpPr>
            <a:spLocks noGrp="1"/>
          </p:cNvSpPr>
          <p:nvPr>
            <p:ph idx="1"/>
          </p:nvPr>
        </p:nvSpPr>
        <p:spPr>
          <a:xfrm>
            <a:off x="737407" y="2389218"/>
            <a:ext cx="3219540" cy="3435531"/>
          </a:xfrm>
        </p:spPr>
        <p:txBody>
          <a:bodyPr anchor="ctr">
            <a:normAutofit/>
          </a:bodyPr>
          <a:lstStyle/>
          <a:p>
            <a:r>
              <a:rPr lang="en-US" sz="3600" dirty="0"/>
              <a:t>HDD</a:t>
            </a:r>
          </a:p>
          <a:p>
            <a:r>
              <a:rPr lang="en-US" sz="3600" dirty="0"/>
              <a:t>CD/DVD</a:t>
            </a:r>
          </a:p>
          <a:p>
            <a:r>
              <a:rPr lang="en-US" sz="3600" dirty="0"/>
              <a:t>Internal</a:t>
            </a:r>
          </a:p>
          <a:p>
            <a:r>
              <a:rPr lang="en-US" sz="3600" dirty="0"/>
              <a:t>External</a:t>
            </a:r>
          </a:p>
        </p:txBody>
      </p:sp>
      <p:sp>
        <p:nvSpPr>
          <p:cNvPr id="18" name="Flowchart: Punched Tape 17">
            <a:extLst>
              <a:ext uri="{FF2B5EF4-FFF2-40B4-BE49-F238E27FC236}">
                <a16:creationId xmlns:a16="http://schemas.microsoft.com/office/drawing/2014/main" id="{3641DDF6-3DC5-9656-4523-C3C46FAEE646}"/>
              </a:ext>
            </a:extLst>
          </p:cNvPr>
          <p:cNvSpPr/>
          <p:nvPr/>
        </p:nvSpPr>
        <p:spPr>
          <a:xfrm>
            <a:off x="5364815" y="3298412"/>
            <a:ext cx="3886200" cy="1143000"/>
          </a:xfrm>
          <a:prstGeom prst="flowChartPunchedTap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9" name="Picture 2">
            <a:extLst>
              <a:ext uri="{FF2B5EF4-FFF2-40B4-BE49-F238E27FC236}">
                <a16:creationId xmlns:a16="http://schemas.microsoft.com/office/drawing/2014/main" id="{7E9DFCBC-D8DE-D397-B992-FF87414522A2}"/>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8904782" y="3244579"/>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9958F658-A1E8-A6A8-F1B3-B357A6206DA7}"/>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8137172" y="3294102"/>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C7666B6A-F9DE-C609-8038-668608365C92}"/>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7535778" y="3345625"/>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60724DE8-5B59-BA27-0079-0CE1D9FE2694}"/>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6761712" y="3406233"/>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69005F1-2520-FC5B-A1C4-2F272446B3E6}"/>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6041672" y="3406343"/>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9A805A62-779B-20D3-D121-106DFDD53145}"/>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5554095" y="3446401"/>
            <a:ext cx="2149737" cy="1727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9E421C9B-0729-2F2F-0EBC-E12BD24973A0}"/>
              </a:ext>
            </a:extLst>
          </p:cNvPr>
          <p:cNvPicPr>
            <a:picLocks noChangeAspect="1" noChangeArrowheads="1"/>
          </p:cNvPicPr>
          <p:nvPr/>
        </p:nvPicPr>
        <p:blipFill>
          <a:blip r:embed="rId2" cstate="print">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rot="14342482">
            <a:off x="5127799" y="3484432"/>
            <a:ext cx="2149737" cy="1727119"/>
          </a:xfrm>
          <a:prstGeom prst="rect">
            <a:avLst/>
          </a:prstGeom>
          <a:noFill/>
          <a:extLst>
            <a:ext uri="{909E8E84-426E-40DD-AFC4-6F175D3DCCD1}">
              <a14:hiddenFill xmlns:a14="http://schemas.microsoft.com/office/drawing/2010/main">
                <a:solidFill>
                  <a:srgbClr val="FFFFFF"/>
                </a:solidFill>
              </a14:hiddenFill>
            </a:ext>
          </a:extLst>
        </p:spPr>
      </p:pic>
      <p:sp>
        <p:nvSpPr>
          <p:cNvPr id="26" name="Frame 25">
            <a:extLst>
              <a:ext uri="{FF2B5EF4-FFF2-40B4-BE49-F238E27FC236}">
                <a16:creationId xmlns:a16="http://schemas.microsoft.com/office/drawing/2014/main" id="{73E1AE2E-8A73-F188-B2CE-E8B0CA23204E}"/>
              </a:ext>
            </a:extLst>
          </p:cNvPr>
          <p:cNvSpPr/>
          <p:nvPr/>
        </p:nvSpPr>
        <p:spPr>
          <a:xfrm>
            <a:off x="5033681" y="3298412"/>
            <a:ext cx="301812" cy="1143000"/>
          </a:xfrm>
          <a:prstGeom prst="frame">
            <a:avLst/>
          </a:prstGeom>
          <a:scene3d>
            <a:camera prst="obliqueBottomRight"/>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364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attern of various sports equipment&#10;&#10;AI-generated content may be incorrect.">
            <a:extLst>
              <a:ext uri="{FF2B5EF4-FFF2-40B4-BE49-F238E27FC236}">
                <a16:creationId xmlns:a16="http://schemas.microsoft.com/office/drawing/2014/main" id="{CDDB70E1-7487-0AC9-C00E-20D42C05B9E0}"/>
              </a:ext>
            </a:extLst>
          </p:cNvPr>
          <p:cNvPicPr>
            <a:picLocks noChangeAspect="1"/>
          </p:cNvPicPr>
          <p:nvPr/>
        </p:nvPicPr>
        <p:blipFill>
          <a:blip r:embed="rId2"/>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0" name="Arc 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E99B5-F44F-5116-9C21-FE39527E3E28}"/>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Tank you</a:t>
            </a:r>
          </a:p>
        </p:txBody>
      </p:sp>
      <p:sp>
        <p:nvSpPr>
          <p:cNvPr id="12" name="Oval 1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547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9366327-A8E3-3957-68D5-22B587E05309}"/>
              </a:ext>
            </a:extLst>
          </p:cNvPr>
          <p:cNvSpPr>
            <a:spLocks noGrp="1"/>
          </p:cNvSpPr>
          <p:nvPr>
            <p:ph type="title"/>
          </p:nvPr>
        </p:nvSpPr>
        <p:spPr>
          <a:xfrm>
            <a:off x="838201" y="300580"/>
            <a:ext cx="9829800" cy="1089529"/>
          </a:xfrm>
        </p:spPr>
        <p:txBody>
          <a:bodyPr>
            <a:normAutofit/>
          </a:bodyPr>
          <a:lstStyle/>
          <a:p>
            <a:r>
              <a:rPr lang="en-US" sz="3600" b="1">
                <a:solidFill>
                  <a:srgbClr val="FFFFFF"/>
                </a:solidFill>
              </a:rPr>
              <a:t>Types of computer storage</a:t>
            </a:r>
            <a:endParaRPr lang="en-US" sz="3600">
              <a:solidFill>
                <a:srgbClr val="FFFFFF"/>
              </a:solidFill>
            </a:endParaRP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aphicFrame>
        <p:nvGraphicFramePr>
          <p:cNvPr id="5" name="Content Placeholder 2">
            <a:extLst>
              <a:ext uri="{FF2B5EF4-FFF2-40B4-BE49-F238E27FC236}">
                <a16:creationId xmlns:a16="http://schemas.microsoft.com/office/drawing/2014/main" id="{91F6C0D1-01B4-69E5-4080-E1CD3B4CE853}"/>
              </a:ext>
            </a:extLst>
          </p:cNvPr>
          <p:cNvGraphicFramePr>
            <a:graphicFrameLocks noGrp="1"/>
          </p:cNvGraphicFramePr>
          <p:nvPr>
            <p:ph idx="1"/>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5821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BF6D00-F0D9-AA19-08E6-AA01FD0CABED}"/>
              </a:ext>
            </a:extLst>
          </p:cNvPr>
          <p:cNvSpPr/>
          <p:nvPr/>
        </p:nvSpPr>
        <p:spPr>
          <a:xfrm>
            <a:off x="9889627" y="2719647"/>
            <a:ext cx="359586" cy="2509810"/>
          </a:xfrm>
          <a:custGeom>
            <a:avLst/>
            <a:gdLst/>
            <a:ahLst/>
            <a:cxnLst/>
            <a:rect l="0" t="0" r="0" b="0"/>
            <a:pathLst>
              <a:path>
                <a:moveTo>
                  <a:pt x="0" y="0"/>
                </a:moveTo>
                <a:lnTo>
                  <a:pt x="0" y="2509810"/>
                </a:lnTo>
                <a:lnTo>
                  <a:pt x="359586" y="250981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7" name="Freeform: Shape 6">
            <a:extLst>
              <a:ext uri="{FF2B5EF4-FFF2-40B4-BE49-F238E27FC236}">
                <a16:creationId xmlns:a16="http://schemas.microsoft.com/office/drawing/2014/main" id="{0FF2BF6F-3C18-FDE9-4150-C8291DFD3D5C}"/>
              </a:ext>
            </a:extLst>
          </p:cNvPr>
          <p:cNvSpPr/>
          <p:nvPr/>
        </p:nvSpPr>
        <p:spPr>
          <a:xfrm>
            <a:off x="9889627" y="2719647"/>
            <a:ext cx="359586" cy="1561956"/>
          </a:xfrm>
          <a:custGeom>
            <a:avLst/>
            <a:gdLst/>
            <a:ahLst/>
            <a:cxnLst/>
            <a:rect l="0" t="0" r="0" b="0"/>
            <a:pathLst>
              <a:path>
                <a:moveTo>
                  <a:pt x="0" y="0"/>
                </a:moveTo>
                <a:lnTo>
                  <a:pt x="0" y="1561956"/>
                </a:lnTo>
                <a:lnTo>
                  <a:pt x="359586" y="1561956"/>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8" name="Freeform: Shape 7">
            <a:extLst>
              <a:ext uri="{FF2B5EF4-FFF2-40B4-BE49-F238E27FC236}">
                <a16:creationId xmlns:a16="http://schemas.microsoft.com/office/drawing/2014/main" id="{DAB74B40-022E-2CE5-E297-60D093C63F38}"/>
              </a:ext>
            </a:extLst>
          </p:cNvPr>
          <p:cNvSpPr/>
          <p:nvPr/>
        </p:nvSpPr>
        <p:spPr>
          <a:xfrm>
            <a:off x="9889627" y="2719647"/>
            <a:ext cx="359586" cy="614102"/>
          </a:xfrm>
          <a:custGeom>
            <a:avLst/>
            <a:gdLst/>
            <a:ahLst/>
            <a:cxnLst/>
            <a:rect l="0" t="0" r="0" b="0"/>
            <a:pathLst>
              <a:path>
                <a:moveTo>
                  <a:pt x="0" y="0"/>
                </a:moveTo>
                <a:lnTo>
                  <a:pt x="0" y="614102"/>
                </a:lnTo>
                <a:lnTo>
                  <a:pt x="359586" y="614102"/>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9" name="Freeform: Shape 8">
            <a:extLst>
              <a:ext uri="{FF2B5EF4-FFF2-40B4-BE49-F238E27FC236}">
                <a16:creationId xmlns:a16="http://schemas.microsoft.com/office/drawing/2014/main" id="{12F6F66D-AF39-C8B6-138A-AD0EDCEA0734}"/>
              </a:ext>
            </a:extLst>
          </p:cNvPr>
          <p:cNvSpPr/>
          <p:nvPr/>
        </p:nvSpPr>
        <p:spPr>
          <a:xfrm>
            <a:off x="8302175" y="1771793"/>
            <a:ext cx="2546349" cy="280351"/>
          </a:xfrm>
          <a:custGeom>
            <a:avLst/>
            <a:gdLst/>
            <a:ahLst/>
            <a:cxnLst/>
            <a:rect l="0" t="0" r="0" b="0"/>
            <a:pathLst>
              <a:path>
                <a:moveTo>
                  <a:pt x="0" y="0"/>
                </a:moveTo>
                <a:lnTo>
                  <a:pt x="0" y="140175"/>
                </a:lnTo>
                <a:lnTo>
                  <a:pt x="2546349" y="140175"/>
                </a:lnTo>
                <a:lnTo>
                  <a:pt x="2546349" y="280351"/>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E2B2F1B6-72A8-D6F7-A1BA-D005AE2538A9}"/>
              </a:ext>
            </a:extLst>
          </p:cNvPr>
          <p:cNvSpPr/>
          <p:nvPr/>
        </p:nvSpPr>
        <p:spPr>
          <a:xfrm>
            <a:off x="7401787" y="2719647"/>
            <a:ext cx="327960" cy="2509810"/>
          </a:xfrm>
          <a:custGeom>
            <a:avLst/>
            <a:gdLst/>
            <a:ahLst/>
            <a:cxnLst/>
            <a:rect l="0" t="0" r="0" b="0"/>
            <a:pathLst>
              <a:path>
                <a:moveTo>
                  <a:pt x="0" y="0"/>
                </a:moveTo>
                <a:lnTo>
                  <a:pt x="0" y="2509810"/>
                </a:lnTo>
                <a:lnTo>
                  <a:pt x="327960" y="250981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27EEF689-9E0E-8189-581A-6B2BEEB24147}"/>
              </a:ext>
            </a:extLst>
          </p:cNvPr>
          <p:cNvSpPr/>
          <p:nvPr/>
        </p:nvSpPr>
        <p:spPr>
          <a:xfrm>
            <a:off x="7401787" y="2719647"/>
            <a:ext cx="327960" cy="1561956"/>
          </a:xfrm>
          <a:custGeom>
            <a:avLst/>
            <a:gdLst/>
            <a:ahLst/>
            <a:cxnLst/>
            <a:rect l="0" t="0" r="0" b="0"/>
            <a:pathLst>
              <a:path>
                <a:moveTo>
                  <a:pt x="0" y="0"/>
                </a:moveTo>
                <a:lnTo>
                  <a:pt x="0" y="1561956"/>
                </a:lnTo>
                <a:lnTo>
                  <a:pt x="327960" y="1561956"/>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3" name="Freeform: Shape 12">
            <a:extLst>
              <a:ext uri="{FF2B5EF4-FFF2-40B4-BE49-F238E27FC236}">
                <a16:creationId xmlns:a16="http://schemas.microsoft.com/office/drawing/2014/main" id="{50791832-FE5D-7B8A-5D5F-656D140E1A8D}"/>
              </a:ext>
            </a:extLst>
          </p:cNvPr>
          <p:cNvSpPr/>
          <p:nvPr/>
        </p:nvSpPr>
        <p:spPr>
          <a:xfrm>
            <a:off x="7401787" y="2719647"/>
            <a:ext cx="327960" cy="614102"/>
          </a:xfrm>
          <a:custGeom>
            <a:avLst/>
            <a:gdLst/>
            <a:ahLst/>
            <a:cxnLst/>
            <a:rect l="0" t="0" r="0" b="0"/>
            <a:pathLst>
              <a:path>
                <a:moveTo>
                  <a:pt x="0" y="0"/>
                </a:moveTo>
                <a:lnTo>
                  <a:pt x="0" y="614102"/>
                </a:lnTo>
                <a:lnTo>
                  <a:pt x="327960" y="614102"/>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FA0B120A-A1E8-3785-83C3-81438629FD7C}"/>
              </a:ext>
            </a:extLst>
          </p:cNvPr>
          <p:cNvSpPr/>
          <p:nvPr/>
        </p:nvSpPr>
        <p:spPr>
          <a:xfrm>
            <a:off x="4791762" y="2719647"/>
            <a:ext cx="351838" cy="1561956"/>
          </a:xfrm>
          <a:custGeom>
            <a:avLst/>
            <a:gdLst/>
            <a:ahLst/>
            <a:cxnLst/>
            <a:rect l="0" t="0" r="0" b="0"/>
            <a:pathLst>
              <a:path>
                <a:moveTo>
                  <a:pt x="0" y="0"/>
                </a:moveTo>
                <a:lnTo>
                  <a:pt x="0" y="1561956"/>
                </a:lnTo>
                <a:lnTo>
                  <a:pt x="351838" y="1561956"/>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6B11C12D-3FDF-E693-C8C3-2AB6D013CB5D}"/>
              </a:ext>
            </a:extLst>
          </p:cNvPr>
          <p:cNvSpPr/>
          <p:nvPr/>
        </p:nvSpPr>
        <p:spPr>
          <a:xfrm>
            <a:off x="4791762" y="2719647"/>
            <a:ext cx="351838" cy="614102"/>
          </a:xfrm>
          <a:custGeom>
            <a:avLst/>
            <a:gdLst/>
            <a:ahLst/>
            <a:cxnLst/>
            <a:rect l="0" t="0" r="0" b="0"/>
            <a:pathLst>
              <a:path>
                <a:moveTo>
                  <a:pt x="0" y="0"/>
                </a:moveTo>
                <a:lnTo>
                  <a:pt x="0" y="614102"/>
                </a:lnTo>
                <a:lnTo>
                  <a:pt x="351838" y="614102"/>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6ECFBEB1-AB40-F430-066B-BCD1DC77153F}"/>
              </a:ext>
            </a:extLst>
          </p:cNvPr>
          <p:cNvSpPr/>
          <p:nvPr/>
        </p:nvSpPr>
        <p:spPr>
          <a:xfrm>
            <a:off x="5729999" y="1771793"/>
            <a:ext cx="2572176" cy="280351"/>
          </a:xfrm>
          <a:custGeom>
            <a:avLst/>
            <a:gdLst/>
            <a:ahLst/>
            <a:cxnLst/>
            <a:rect l="0" t="0" r="0" b="0"/>
            <a:pathLst>
              <a:path>
                <a:moveTo>
                  <a:pt x="2572175" y="0"/>
                </a:moveTo>
                <a:lnTo>
                  <a:pt x="2572175" y="140175"/>
                </a:lnTo>
                <a:lnTo>
                  <a:pt x="0" y="140175"/>
                </a:lnTo>
                <a:lnTo>
                  <a:pt x="0" y="280351"/>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DE791962-7C87-0483-AD6A-4914128F6C0C}"/>
              </a:ext>
            </a:extLst>
          </p:cNvPr>
          <p:cNvSpPr/>
          <p:nvPr/>
        </p:nvSpPr>
        <p:spPr>
          <a:xfrm>
            <a:off x="6089650" y="823939"/>
            <a:ext cx="2212525" cy="280351"/>
          </a:xfrm>
          <a:custGeom>
            <a:avLst/>
            <a:gdLst/>
            <a:ahLst/>
            <a:cxnLst/>
            <a:rect l="0" t="0" r="0" b="0"/>
            <a:pathLst>
              <a:path>
                <a:moveTo>
                  <a:pt x="0" y="0"/>
                </a:moveTo>
                <a:lnTo>
                  <a:pt x="0" y="140175"/>
                </a:lnTo>
                <a:lnTo>
                  <a:pt x="2212525" y="140175"/>
                </a:lnTo>
                <a:lnTo>
                  <a:pt x="2212525" y="280351"/>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F422C137-9995-602E-7630-EFCBC59FB9CE}"/>
              </a:ext>
            </a:extLst>
          </p:cNvPr>
          <p:cNvSpPr/>
          <p:nvPr/>
        </p:nvSpPr>
        <p:spPr>
          <a:xfrm>
            <a:off x="505471" y="1771793"/>
            <a:ext cx="621704" cy="1561956"/>
          </a:xfrm>
          <a:custGeom>
            <a:avLst/>
            <a:gdLst/>
            <a:ahLst/>
            <a:cxnLst/>
            <a:rect l="0" t="0" r="0" b="0"/>
            <a:pathLst>
              <a:path>
                <a:moveTo>
                  <a:pt x="0" y="0"/>
                </a:moveTo>
                <a:lnTo>
                  <a:pt x="0" y="1561956"/>
                </a:lnTo>
                <a:lnTo>
                  <a:pt x="621704" y="1561956"/>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EAD0135B-BC5E-CFCB-45D1-A6EFD6C1F9BF}"/>
              </a:ext>
            </a:extLst>
          </p:cNvPr>
          <p:cNvSpPr/>
          <p:nvPr/>
        </p:nvSpPr>
        <p:spPr>
          <a:xfrm>
            <a:off x="505471" y="1771793"/>
            <a:ext cx="621704" cy="614102"/>
          </a:xfrm>
          <a:custGeom>
            <a:avLst/>
            <a:gdLst/>
            <a:ahLst/>
            <a:cxnLst/>
            <a:rect l="0" t="0" r="0" b="0"/>
            <a:pathLst>
              <a:path>
                <a:moveTo>
                  <a:pt x="0" y="0"/>
                </a:moveTo>
                <a:lnTo>
                  <a:pt x="0" y="614102"/>
                </a:lnTo>
                <a:lnTo>
                  <a:pt x="621704" y="614102"/>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EB542C8E-87D7-6842-A0C4-51E66907FB4D}"/>
              </a:ext>
            </a:extLst>
          </p:cNvPr>
          <p:cNvSpPr/>
          <p:nvPr/>
        </p:nvSpPr>
        <p:spPr>
          <a:xfrm>
            <a:off x="2163351" y="823939"/>
            <a:ext cx="3926298" cy="280351"/>
          </a:xfrm>
          <a:custGeom>
            <a:avLst/>
            <a:gdLst/>
            <a:ahLst/>
            <a:cxnLst/>
            <a:rect l="0" t="0" r="0" b="0"/>
            <a:pathLst>
              <a:path>
                <a:moveTo>
                  <a:pt x="3926298" y="0"/>
                </a:moveTo>
                <a:lnTo>
                  <a:pt x="3926298" y="140175"/>
                </a:lnTo>
                <a:lnTo>
                  <a:pt x="0" y="140175"/>
                </a:lnTo>
                <a:lnTo>
                  <a:pt x="0" y="280351"/>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3" name="Freeform: Shape 22">
            <a:extLst>
              <a:ext uri="{FF2B5EF4-FFF2-40B4-BE49-F238E27FC236}">
                <a16:creationId xmlns:a16="http://schemas.microsoft.com/office/drawing/2014/main" id="{BFBF67DC-BE80-7A92-B6E1-1A4761E1116B}"/>
              </a:ext>
            </a:extLst>
          </p:cNvPr>
          <p:cNvSpPr/>
          <p:nvPr/>
        </p:nvSpPr>
        <p:spPr>
          <a:xfrm>
            <a:off x="2505259" y="156436"/>
            <a:ext cx="7168780" cy="667502"/>
          </a:xfrm>
          <a:custGeom>
            <a:avLst/>
            <a:gdLst>
              <a:gd name="connsiteX0" fmla="*/ 0 w 7168780"/>
              <a:gd name="connsiteY0" fmla="*/ 0 h 667502"/>
              <a:gd name="connsiteX1" fmla="*/ 7168780 w 7168780"/>
              <a:gd name="connsiteY1" fmla="*/ 0 h 667502"/>
              <a:gd name="connsiteX2" fmla="*/ 7168780 w 7168780"/>
              <a:gd name="connsiteY2" fmla="*/ 667502 h 667502"/>
              <a:gd name="connsiteX3" fmla="*/ 0 w 7168780"/>
              <a:gd name="connsiteY3" fmla="*/ 667502 h 667502"/>
              <a:gd name="connsiteX4" fmla="*/ 0 w 7168780"/>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8780" h="667502">
                <a:moveTo>
                  <a:pt x="0" y="0"/>
                </a:moveTo>
                <a:lnTo>
                  <a:pt x="7168780" y="0"/>
                </a:lnTo>
                <a:lnTo>
                  <a:pt x="7168780" y="667502"/>
                </a:lnTo>
                <a:lnTo>
                  <a:pt x="0" y="667502"/>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7780" tIns="17780" rIns="17780" bIns="1778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ptos" panose="02110004020202020204"/>
                <a:ea typeface="+mn-ea"/>
                <a:cs typeface="+mn-cs"/>
              </a:rPr>
              <a:t>Types of computer storage</a:t>
            </a:r>
            <a:endPar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F0CACC29-7844-5F6A-E163-3C238DAB9E76}"/>
              </a:ext>
            </a:extLst>
          </p:cNvPr>
          <p:cNvSpPr/>
          <p:nvPr/>
        </p:nvSpPr>
        <p:spPr>
          <a:xfrm>
            <a:off x="91002" y="1104290"/>
            <a:ext cx="4144698" cy="667502"/>
          </a:xfrm>
          <a:custGeom>
            <a:avLst/>
            <a:gdLst>
              <a:gd name="connsiteX0" fmla="*/ 0 w 4144698"/>
              <a:gd name="connsiteY0" fmla="*/ 0 h 667502"/>
              <a:gd name="connsiteX1" fmla="*/ 4144698 w 4144698"/>
              <a:gd name="connsiteY1" fmla="*/ 0 h 667502"/>
              <a:gd name="connsiteX2" fmla="*/ 4144698 w 4144698"/>
              <a:gd name="connsiteY2" fmla="*/ 667502 h 667502"/>
              <a:gd name="connsiteX3" fmla="*/ 0 w 4144698"/>
              <a:gd name="connsiteY3" fmla="*/ 667502 h 667502"/>
              <a:gd name="connsiteX4" fmla="*/ 0 w 4144698"/>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698" h="667502">
                <a:moveTo>
                  <a:pt x="0" y="0"/>
                </a:moveTo>
                <a:lnTo>
                  <a:pt x="4144698" y="0"/>
                </a:lnTo>
                <a:lnTo>
                  <a:pt x="4144698" y="667502"/>
                </a:lnTo>
                <a:lnTo>
                  <a:pt x="0" y="667502"/>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Primary storage devices</a:t>
            </a:r>
          </a:p>
        </p:txBody>
      </p:sp>
      <p:sp>
        <p:nvSpPr>
          <p:cNvPr id="25" name="Freeform: Shape 24">
            <a:extLst>
              <a:ext uri="{FF2B5EF4-FFF2-40B4-BE49-F238E27FC236}">
                <a16:creationId xmlns:a16="http://schemas.microsoft.com/office/drawing/2014/main" id="{D9534CB8-183C-9DDD-EBA2-1BD62E658708}"/>
              </a:ext>
            </a:extLst>
          </p:cNvPr>
          <p:cNvSpPr/>
          <p:nvPr/>
        </p:nvSpPr>
        <p:spPr>
          <a:xfrm>
            <a:off x="1127176" y="2052144"/>
            <a:ext cx="1494298" cy="667502"/>
          </a:xfrm>
          <a:custGeom>
            <a:avLst/>
            <a:gdLst>
              <a:gd name="connsiteX0" fmla="*/ 0 w 778521"/>
              <a:gd name="connsiteY0" fmla="*/ 0 h 667502"/>
              <a:gd name="connsiteX1" fmla="*/ 778521 w 778521"/>
              <a:gd name="connsiteY1" fmla="*/ 0 h 667502"/>
              <a:gd name="connsiteX2" fmla="*/ 778521 w 778521"/>
              <a:gd name="connsiteY2" fmla="*/ 667502 h 667502"/>
              <a:gd name="connsiteX3" fmla="*/ 0 w 778521"/>
              <a:gd name="connsiteY3" fmla="*/ 667502 h 667502"/>
              <a:gd name="connsiteX4" fmla="*/ 0 w 778521"/>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521" h="667502">
                <a:moveTo>
                  <a:pt x="0" y="0"/>
                </a:moveTo>
                <a:lnTo>
                  <a:pt x="778521" y="0"/>
                </a:lnTo>
                <a:lnTo>
                  <a:pt x="778521" y="667502"/>
                </a:lnTo>
                <a:lnTo>
                  <a:pt x="0" y="667502"/>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ptos" panose="02110004020202020204"/>
                <a:ea typeface="+mn-ea"/>
                <a:cs typeface="+mn-cs"/>
              </a:rPr>
              <a:t>ROM</a:t>
            </a:r>
          </a:p>
        </p:txBody>
      </p:sp>
      <p:sp>
        <p:nvSpPr>
          <p:cNvPr id="26" name="Freeform: Shape 25">
            <a:extLst>
              <a:ext uri="{FF2B5EF4-FFF2-40B4-BE49-F238E27FC236}">
                <a16:creationId xmlns:a16="http://schemas.microsoft.com/office/drawing/2014/main" id="{2F21C015-4162-1781-FDF3-CB93F38DAD40}"/>
              </a:ext>
            </a:extLst>
          </p:cNvPr>
          <p:cNvSpPr/>
          <p:nvPr/>
        </p:nvSpPr>
        <p:spPr>
          <a:xfrm>
            <a:off x="1127175" y="2999998"/>
            <a:ext cx="1494297" cy="667502"/>
          </a:xfrm>
          <a:custGeom>
            <a:avLst/>
            <a:gdLst>
              <a:gd name="connsiteX0" fmla="*/ 0 w 689156"/>
              <a:gd name="connsiteY0" fmla="*/ 0 h 667502"/>
              <a:gd name="connsiteX1" fmla="*/ 689156 w 689156"/>
              <a:gd name="connsiteY1" fmla="*/ 0 h 667502"/>
              <a:gd name="connsiteX2" fmla="*/ 689156 w 689156"/>
              <a:gd name="connsiteY2" fmla="*/ 667502 h 667502"/>
              <a:gd name="connsiteX3" fmla="*/ 0 w 689156"/>
              <a:gd name="connsiteY3" fmla="*/ 667502 h 667502"/>
              <a:gd name="connsiteX4" fmla="*/ 0 w 689156"/>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156" h="667502">
                <a:moveTo>
                  <a:pt x="0" y="0"/>
                </a:moveTo>
                <a:lnTo>
                  <a:pt x="689156" y="0"/>
                </a:lnTo>
                <a:lnTo>
                  <a:pt x="689156" y="667502"/>
                </a:lnTo>
                <a:lnTo>
                  <a:pt x="0" y="667502"/>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ptos" panose="02110004020202020204"/>
                <a:ea typeface="+mn-ea"/>
                <a:cs typeface="+mn-cs"/>
              </a:rPr>
              <a:t>RAM</a:t>
            </a:r>
          </a:p>
        </p:txBody>
      </p:sp>
      <p:sp>
        <p:nvSpPr>
          <p:cNvPr id="27" name="Freeform: Shape 26">
            <a:extLst>
              <a:ext uri="{FF2B5EF4-FFF2-40B4-BE49-F238E27FC236}">
                <a16:creationId xmlns:a16="http://schemas.microsoft.com/office/drawing/2014/main" id="{0586ECD2-79E1-48B6-BE9E-27D751250345}"/>
              </a:ext>
            </a:extLst>
          </p:cNvPr>
          <p:cNvSpPr/>
          <p:nvPr/>
        </p:nvSpPr>
        <p:spPr>
          <a:xfrm>
            <a:off x="4516052" y="1104290"/>
            <a:ext cx="7572245" cy="667502"/>
          </a:xfrm>
          <a:custGeom>
            <a:avLst/>
            <a:gdLst>
              <a:gd name="connsiteX0" fmla="*/ 0 w 7572245"/>
              <a:gd name="connsiteY0" fmla="*/ 0 h 667502"/>
              <a:gd name="connsiteX1" fmla="*/ 7572245 w 7572245"/>
              <a:gd name="connsiteY1" fmla="*/ 0 h 667502"/>
              <a:gd name="connsiteX2" fmla="*/ 7572245 w 7572245"/>
              <a:gd name="connsiteY2" fmla="*/ 667502 h 667502"/>
              <a:gd name="connsiteX3" fmla="*/ 0 w 7572245"/>
              <a:gd name="connsiteY3" fmla="*/ 667502 h 667502"/>
              <a:gd name="connsiteX4" fmla="*/ 0 w 757224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245" h="667502">
                <a:moveTo>
                  <a:pt x="0" y="0"/>
                </a:moveTo>
                <a:lnTo>
                  <a:pt x="7572245" y="0"/>
                </a:lnTo>
                <a:lnTo>
                  <a:pt x="7572245" y="667502"/>
                </a:lnTo>
                <a:lnTo>
                  <a:pt x="0" y="667502"/>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Secondary storage devices</a:t>
            </a:r>
          </a:p>
        </p:txBody>
      </p:sp>
      <p:sp>
        <p:nvSpPr>
          <p:cNvPr id="28" name="Freeform: Shape 27">
            <a:extLst>
              <a:ext uri="{FF2B5EF4-FFF2-40B4-BE49-F238E27FC236}">
                <a16:creationId xmlns:a16="http://schemas.microsoft.com/office/drawing/2014/main" id="{1F81B425-1DC1-7CF0-3458-03D1761E80C4}"/>
              </a:ext>
            </a:extLst>
          </p:cNvPr>
          <p:cNvSpPr/>
          <p:nvPr/>
        </p:nvSpPr>
        <p:spPr>
          <a:xfrm>
            <a:off x="4557203" y="2052144"/>
            <a:ext cx="2345591" cy="667502"/>
          </a:xfrm>
          <a:custGeom>
            <a:avLst/>
            <a:gdLst>
              <a:gd name="connsiteX0" fmla="*/ 0 w 2345591"/>
              <a:gd name="connsiteY0" fmla="*/ 0 h 667502"/>
              <a:gd name="connsiteX1" fmla="*/ 2345591 w 2345591"/>
              <a:gd name="connsiteY1" fmla="*/ 0 h 667502"/>
              <a:gd name="connsiteX2" fmla="*/ 2345591 w 2345591"/>
              <a:gd name="connsiteY2" fmla="*/ 667502 h 667502"/>
              <a:gd name="connsiteX3" fmla="*/ 0 w 2345591"/>
              <a:gd name="connsiteY3" fmla="*/ 667502 h 667502"/>
              <a:gd name="connsiteX4" fmla="*/ 0 w 2345591"/>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5591" h="667502">
                <a:moveTo>
                  <a:pt x="0" y="0"/>
                </a:moveTo>
                <a:lnTo>
                  <a:pt x="2345591" y="0"/>
                </a:lnTo>
                <a:lnTo>
                  <a:pt x="2345591" y="667502"/>
                </a:lnTo>
                <a:lnTo>
                  <a:pt x="0" y="667502"/>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Magnetic storage devices</a:t>
            </a:r>
            <a:endParaRPr kumimoji="0" lang="en-US" sz="15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B5F00BF8-54FE-DD3C-FAE0-9E2D668F2F50}"/>
              </a:ext>
            </a:extLst>
          </p:cNvPr>
          <p:cNvSpPr/>
          <p:nvPr/>
        </p:nvSpPr>
        <p:spPr>
          <a:xfrm>
            <a:off x="5143601" y="2999998"/>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Floppy disk</a:t>
            </a:r>
            <a:endParaRPr kumimoji="0" lang="en-US" sz="15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0" name="Freeform: Shape 29">
            <a:extLst>
              <a:ext uri="{FF2B5EF4-FFF2-40B4-BE49-F238E27FC236}">
                <a16:creationId xmlns:a16="http://schemas.microsoft.com/office/drawing/2014/main" id="{D4B681B5-0BE8-2838-33DF-D6A144D7074E}"/>
              </a:ext>
            </a:extLst>
          </p:cNvPr>
          <p:cNvSpPr/>
          <p:nvPr/>
        </p:nvSpPr>
        <p:spPr>
          <a:xfrm>
            <a:off x="5143601" y="3947852"/>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Hard disk</a:t>
            </a:r>
          </a:p>
        </p:txBody>
      </p:sp>
      <p:sp>
        <p:nvSpPr>
          <p:cNvPr id="32" name="Freeform: Shape 31">
            <a:extLst>
              <a:ext uri="{FF2B5EF4-FFF2-40B4-BE49-F238E27FC236}">
                <a16:creationId xmlns:a16="http://schemas.microsoft.com/office/drawing/2014/main" id="{0B8708BF-B60C-DDCB-7B2C-FF3C8BA24B58}"/>
              </a:ext>
            </a:extLst>
          </p:cNvPr>
          <p:cNvSpPr/>
          <p:nvPr/>
        </p:nvSpPr>
        <p:spPr>
          <a:xfrm>
            <a:off x="7183146" y="2052144"/>
            <a:ext cx="2186405" cy="667502"/>
          </a:xfrm>
          <a:custGeom>
            <a:avLst/>
            <a:gdLst>
              <a:gd name="connsiteX0" fmla="*/ 0 w 2186405"/>
              <a:gd name="connsiteY0" fmla="*/ 0 h 667502"/>
              <a:gd name="connsiteX1" fmla="*/ 2186405 w 2186405"/>
              <a:gd name="connsiteY1" fmla="*/ 0 h 667502"/>
              <a:gd name="connsiteX2" fmla="*/ 2186405 w 2186405"/>
              <a:gd name="connsiteY2" fmla="*/ 667502 h 667502"/>
              <a:gd name="connsiteX3" fmla="*/ 0 w 2186405"/>
              <a:gd name="connsiteY3" fmla="*/ 667502 h 667502"/>
              <a:gd name="connsiteX4" fmla="*/ 0 w 21864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05" h="667502">
                <a:moveTo>
                  <a:pt x="0" y="0"/>
                </a:moveTo>
                <a:lnTo>
                  <a:pt x="2186405" y="0"/>
                </a:lnTo>
                <a:lnTo>
                  <a:pt x="2186405" y="667502"/>
                </a:lnTo>
                <a:lnTo>
                  <a:pt x="0" y="667502"/>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Flash memory devices</a:t>
            </a:r>
          </a:p>
        </p:txBody>
      </p:sp>
      <p:sp>
        <p:nvSpPr>
          <p:cNvPr id="33" name="Freeform: Shape 32">
            <a:extLst>
              <a:ext uri="{FF2B5EF4-FFF2-40B4-BE49-F238E27FC236}">
                <a16:creationId xmlns:a16="http://schemas.microsoft.com/office/drawing/2014/main" id="{4EEF9D36-D6D0-9814-812C-C510DB875C2C}"/>
              </a:ext>
            </a:extLst>
          </p:cNvPr>
          <p:cNvSpPr/>
          <p:nvPr/>
        </p:nvSpPr>
        <p:spPr>
          <a:xfrm>
            <a:off x="7729747" y="2999998"/>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SSD</a:t>
            </a:r>
            <a:endPar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4" name="Freeform: Shape 33">
            <a:extLst>
              <a:ext uri="{FF2B5EF4-FFF2-40B4-BE49-F238E27FC236}">
                <a16:creationId xmlns:a16="http://schemas.microsoft.com/office/drawing/2014/main" id="{C1C48C39-1411-4BA9-D7F0-2B66D712981E}"/>
              </a:ext>
            </a:extLst>
          </p:cNvPr>
          <p:cNvSpPr/>
          <p:nvPr/>
        </p:nvSpPr>
        <p:spPr>
          <a:xfrm>
            <a:off x="7729747" y="3947852"/>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USB </a:t>
            </a:r>
            <a:endPar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5" name="Freeform: Shape 34">
            <a:extLst>
              <a:ext uri="{FF2B5EF4-FFF2-40B4-BE49-F238E27FC236}">
                <a16:creationId xmlns:a16="http://schemas.microsoft.com/office/drawing/2014/main" id="{5CAC0B73-AC4C-439D-CE35-902E6202CAB5}"/>
              </a:ext>
            </a:extLst>
          </p:cNvPr>
          <p:cNvSpPr/>
          <p:nvPr/>
        </p:nvSpPr>
        <p:spPr>
          <a:xfrm>
            <a:off x="7729747" y="4895706"/>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Memory card</a:t>
            </a:r>
          </a:p>
        </p:txBody>
      </p:sp>
      <p:sp>
        <p:nvSpPr>
          <p:cNvPr id="37" name="Freeform: Shape 36">
            <a:extLst>
              <a:ext uri="{FF2B5EF4-FFF2-40B4-BE49-F238E27FC236}">
                <a16:creationId xmlns:a16="http://schemas.microsoft.com/office/drawing/2014/main" id="{04B3D6E7-0536-A705-9D45-79E42CAE7674}"/>
              </a:ext>
            </a:extLst>
          </p:cNvPr>
          <p:cNvSpPr/>
          <p:nvPr/>
        </p:nvSpPr>
        <p:spPr>
          <a:xfrm>
            <a:off x="9649903" y="2052144"/>
            <a:ext cx="2397243" cy="667502"/>
          </a:xfrm>
          <a:custGeom>
            <a:avLst/>
            <a:gdLst>
              <a:gd name="connsiteX0" fmla="*/ 0 w 2397243"/>
              <a:gd name="connsiteY0" fmla="*/ 0 h 667502"/>
              <a:gd name="connsiteX1" fmla="*/ 2397243 w 2397243"/>
              <a:gd name="connsiteY1" fmla="*/ 0 h 667502"/>
              <a:gd name="connsiteX2" fmla="*/ 2397243 w 2397243"/>
              <a:gd name="connsiteY2" fmla="*/ 667502 h 667502"/>
              <a:gd name="connsiteX3" fmla="*/ 0 w 2397243"/>
              <a:gd name="connsiteY3" fmla="*/ 667502 h 667502"/>
              <a:gd name="connsiteX4" fmla="*/ 0 w 2397243"/>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243" h="667502">
                <a:moveTo>
                  <a:pt x="0" y="0"/>
                </a:moveTo>
                <a:lnTo>
                  <a:pt x="2397243" y="0"/>
                </a:lnTo>
                <a:lnTo>
                  <a:pt x="2397243" y="667502"/>
                </a:lnTo>
                <a:lnTo>
                  <a:pt x="0" y="667502"/>
                </a:lnTo>
                <a:lnTo>
                  <a:pt x="0" y="0"/>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Optical storage devices</a:t>
            </a:r>
          </a:p>
        </p:txBody>
      </p:sp>
      <p:sp>
        <p:nvSpPr>
          <p:cNvPr id="38" name="Freeform: Shape 37">
            <a:extLst>
              <a:ext uri="{FF2B5EF4-FFF2-40B4-BE49-F238E27FC236}">
                <a16:creationId xmlns:a16="http://schemas.microsoft.com/office/drawing/2014/main" id="{07E2A5F2-623D-4E3E-7A2E-F755F47A63BD}"/>
              </a:ext>
            </a:extLst>
          </p:cNvPr>
          <p:cNvSpPr/>
          <p:nvPr/>
        </p:nvSpPr>
        <p:spPr>
          <a:xfrm>
            <a:off x="10249214" y="2999998"/>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CD</a:t>
            </a:r>
          </a:p>
        </p:txBody>
      </p:sp>
      <p:sp>
        <p:nvSpPr>
          <p:cNvPr id="39" name="Freeform: Shape 38">
            <a:extLst>
              <a:ext uri="{FF2B5EF4-FFF2-40B4-BE49-F238E27FC236}">
                <a16:creationId xmlns:a16="http://schemas.microsoft.com/office/drawing/2014/main" id="{1087D7D4-21F0-FC98-9DEE-929F694D7C12}"/>
              </a:ext>
            </a:extLst>
          </p:cNvPr>
          <p:cNvSpPr/>
          <p:nvPr/>
        </p:nvSpPr>
        <p:spPr>
          <a:xfrm>
            <a:off x="10249214" y="3947852"/>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DVD</a:t>
            </a:r>
          </a:p>
        </p:txBody>
      </p:sp>
      <p:sp>
        <p:nvSpPr>
          <p:cNvPr id="40" name="Freeform: Shape 39">
            <a:extLst>
              <a:ext uri="{FF2B5EF4-FFF2-40B4-BE49-F238E27FC236}">
                <a16:creationId xmlns:a16="http://schemas.microsoft.com/office/drawing/2014/main" id="{BBC2947E-5D3F-8A88-31D1-3BD613EB7F5E}"/>
              </a:ext>
            </a:extLst>
          </p:cNvPr>
          <p:cNvSpPr/>
          <p:nvPr/>
        </p:nvSpPr>
        <p:spPr>
          <a:xfrm>
            <a:off x="10249214" y="4895706"/>
            <a:ext cx="1335005" cy="667502"/>
          </a:xfrm>
          <a:custGeom>
            <a:avLst/>
            <a:gdLst>
              <a:gd name="connsiteX0" fmla="*/ 0 w 1335005"/>
              <a:gd name="connsiteY0" fmla="*/ 0 h 667502"/>
              <a:gd name="connsiteX1" fmla="*/ 1335005 w 1335005"/>
              <a:gd name="connsiteY1" fmla="*/ 0 h 667502"/>
              <a:gd name="connsiteX2" fmla="*/ 1335005 w 1335005"/>
              <a:gd name="connsiteY2" fmla="*/ 667502 h 667502"/>
              <a:gd name="connsiteX3" fmla="*/ 0 w 1335005"/>
              <a:gd name="connsiteY3" fmla="*/ 667502 h 667502"/>
              <a:gd name="connsiteX4" fmla="*/ 0 w 1335005"/>
              <a:gd name="connsiteY4" fmla="*/ 0 h 66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005" h="667502">
                <a:moveTo>
                  <a:pt x="0" y="0"/>
                </a:moveTo>
                <a:lnTo>
                  <a:pt x="1335005" y="0"/>
                </a:lnTo>
                <a:lnTo>
                  <a:pt x="1335005" y="667502"/>
                </a:lnTo>
                <a:lnTo>
                  <a:pt x="0" y="667502"/>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9525" tIns="9525" rIns="9525" bIns="9525"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Aptos" panose="02110004020202020204"/>
                <a:ea typeface="+mn-ea"/>
                <a:cs typeface="+mn-cs"/>
              </a:rPr>
              <a:t>Blu-ray</a:t>
            </a:r>
          </a:p>
        </p:txBody>
      </p:sp>
    </p:spTree>
    <p:extLst>
      <p:ext uri="{BB962C8B-B14F-4D97-AF65-F5344CB8AC3E}">
        <p14:creationId xmlns:p14="http://schemas.microsoft.com/office/powerpoint/2010/main" val="128824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1000"/>
                                        <p:tgtEl>
                                          <p:spTgt spid="37"/>
                                        </p:tgtEl>
                                      </p:cBhvr>
                                    </p:animEffect>
                                    <p:anim calcmode="lin" valueType="num">
                                      <p:cBhvr>
                                        <p:cTn id="69" dur="1000" fill="hold"/>
                                        <p:tgtEl>
                                          <p:spTgt spid="37"/>
                                        </p:tgtEl>
                                        <p:attrNameLst>
                                          <p:attrName>ppt_x</p:attrName>
                                        </p:attrNameLst>
                                      </p:cBhvr>
                                      <p:tavLst>
                                        <p:tav tm="0">
                                          <p:val>
                                            <p:strVal val="#ppt_x"/>
                                          </p:val>
                                        </p:tav>
                                        <p:tav tm="100000">
                                          <p:val>
                                            <p:strVal val="#ppt_x"/>
                                          </p:val>
                                        </p:tav>
                                      </p:tavLst>
                                    </p:anim>
                                    <p:anim calcmode="lin" valueType="num">
                                      <p:cBhvr>
                                        <p:cTn id="70" dur="1000" fill="hold"/>
                                        <p:tgtEl>
                                          <p:spTgt spid="3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anim calcmode="lin" valueType="num">
                                      <p:cBhvr>
                                        <p:cTn id="79" dur="1000" fill="hold"/>
                                        <p:tgtEl>
                                          <p:spTgt spid="9"/>
                                        </p:tgtEl>
                                        <p:attrNameLst>
                                          <p:attrName>ppt_x</p:attrName>
                                        </p:attrNameLst>
                                      </p:cBhvr>
                                      <p:tavLst>
                                        <p:tav tm="0">
                                          <p:val>
                                            <p:strVal val="#ppt_x"/>
                                          </p:val>
                                        </p:tav>
                                        <p:tav tm="100000">
                                          <p:val>
                                            <p:strVal val="#ppt_x"/>
                                          </p:val>
                                        </p:tav>
                                      </p:tavLst>
                                    </p:anim>
                                    <p:anim calcmode="lin" valueType="num">
                                      <p:cBhvr>
                                        <p:cTn id="8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1000"/>
                                        <p:tgtEl>
                                          <p:spTgt spid="17"/>
                                        </p:tgtEl>
                                      </p:cBhvr>
                                    </p:animEffect>
                                    <p:anim calcmode="lin" valueType="num">
                                      <p:cBhvr>
                                        <p:cTn id="96" dur="1000" fill="hold"/>
                                        <p:tgtEl>
                                          <p:spTgt spid="17"/>
                                        </p:tgtEl>
                                        <p:attrNameLst>
                                          <p:attrName>ppt_x</p:attrName>
                                        </p:attrNameLst>
                                      </p:cBhvr>
                                      <p:tavLst>
                                        <p:tav tm="0">
                                          <p:val>
                                            <p:strVal val="#ppt_x"/>
                                          </p:val>
                                        </p:tav>
                                        <p:tav tm="100000">
                                          <p:val>
                                            <p:strVal val="#ppt_x"/>
                                          </p:val>
                                        </p:tav>
                                      </p:tavLst>
                                    </p:anim>
                                    <p:anim calcmode="lin" valueType="num">
                                      <p:cBhvr>
                                        <p:cTn id="97" dur="1000" fill="hold"/>
                                        <p:tgtEl>
                                          <p:spTgt spid="17"/>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1000"/>
                                        <p:tgtEl>
                                          <p:spTgt spid="13"/>
                                        </p:tgtEl>
                                      </p:cBhvr>
                                    </p:animEffect>
                                    <p:anim calcmode="lin" valueType="num">
                                      <p:cBhvr>
                                        <p:cTn id="108" dur="1000" fill="hold"/>
                                        <p:tgtEl>
                                          <p:spTgt spid="13"/>
                                        </p:tgtEl>
                                        <p:attrNameLst>
                                          <p:attrName>ppt_x</p:attrName>
                                        </p:attrNameLst>
                                      </p:cBhvr>
                                      <p:tavLst>
                                        <p:tav tm="0">
                                          <p:val>
                                            <p:strVal val="#ppt_x"/>
                                          </p:val>
                                        </p:tav>
                                        <p:tav tm="100000">
                                          <p:val>
                                            <p:strVal val="#ppt_x"/>
                                          </p:val>
                                        </p:tav>
                                      </p:tavLst>
                                    </p:anim>
                                    <p:anim calcmode="lin" valueType="num">
                                      <p:cBhvr>
                                        <p:cTn id="109" dur="1000" fill="hold"/>
                                        <p:tgtEl>
                                          <p:spTgt spid="13"/>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fade">
                                      <p:cBhvr>
                                        <p:cTn id="112" dur="1000"/>
                                        <p:tgtEl>
                                          <p:spTgt spid="12"/>
                                        </p:tgtEl>
                                      </p:cBhvr>
                                    </p:animEffect>
                                    <p:anim calcmode="lin" valueType="num">
                                      <p:cBhvr>
                                        <p:cTn id="113" dur="1000" fill="hold"/>
                                        <p:tgtEl>
                                          <p:spTgt spid="12"/>
                                        </p:tgtEl>
                                        <p:attrNameLst>
                                          <p:attrName>ppt_x</p:attrName>
                                        </p:attrNameLst>
                                      </p:cBhvr>
                                      <p:tavLst>
                                        <p:tav tm="0">
                                          <p:val>
                                            <p:strVal val="#ppt_x"/>
                                          </p:val>
                                        </p:tav>
                                        <p:tav tm="100000">
                                          <p:val>
                                            <p:strVal val="#ppt_x"/>
                                          </p:val>
                                        </p:tav>
                                      </p:tavLst>
                                    </p:anim>
                                    <p:anim calcmode="lin" valueType="num">
                                      <p:cBhvr>
                                        <p:cTn id="114" dur="1000" fill="hold"/>
                                        <p:tgtEl>
                                          <p:spTgt spid="1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1000"/>
                                        <p:tgtEl>
                                          <p:spTgt spid="11"/>
                                        </p:tgtEl>
                                      </p:cBhvr>
                                    </p:animEffect>
                                    <p:anim calcmode="lin" valueType="num">
                                      <p:cBhvr>
                                        <p:cTn id="118" dur="1000" fill="hold"/>
                                        <p:tgtEl>
                                          <p:spTgt spid="11"/>
                                        </p:tgtEl>
                                        <p:attrNameLst>
                                          <p:attrName>ppt_x</p:attrName>
                                        </p:attrNameLst>
                                      </p:cBhvr>
                                      <p:tavLst>
                                        <p:tav tm="0">
                                          <p:val>
                                            <p:strVal val="#ppt_x"/>
                                          </p:val>
                                        </p:tav>
                                        <p:tav tm="100000">
                                          <p:val>
                                            <p:strVal val="#ppt_x"/>
                                          </p:val>
                                        </p:tav>
                                      </p:tavLst>
                                    </p:anim>
                                    <p:anim calcmode="lin" valueType="num">
                                      <p:cBhvr>
                                        <p:cTn id="119" dur="1000" fill="hold"/>
                                        <p:tgtEl>
                                          <p:spTgt spid="1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1000"/>
                                        <p:tgtEl>
                                          <p:spTgt spid="35"/>
                                        </p:tgtEl>
                                      </p:cBhvr>
                                    </p:animEffect>
                                    <p:anim calcmode="lin" valueType="num">
                                      <p:cBhvr>
                                        <p:cTn id="123" dur="1000" fill="hold"/>
                                        <p:tgtEl>
                                          <p:spTgt spid="35"/>
                                        </p:tgtEl>
                                        <p:attrNameLst>
                                          <p:attrName>ppt_x</p:attrName>
                                        </p:attrNameLst>
                                      </p:cBhvr>
                                      <p:tavLst>
                                        <p:tav tm="0">
                                          <p:val>
                                            <p:strVal val="#ppt_x"/>
                                          </p:val>
                                        </p:tav>
                                        <p:tav tm="100000">
                                          <p:val>
                                            <p:strVal val="#ppt_x"/>
                                          </p:val>
                                        </p:tav>
                                      </p:tavLst>
                                    </p:anim>
                                    <p:anim calcmode="lin" valueType="num">
                                      <p:cBhvr>
                                        <p:cTn id="124" dur="1000" fill="hold"/>
                                        <p:tgtEl>
                                          <p:spTgt spid="3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1000"/>
                                        <p:tgtEl>
                                          <p:spTgt spid="33"/>
                                        </p:tgtEl>
                                      </p:cBhvr>
                                    </p:animEffect>
                                    <p:anim calcmode="lin" valueType="num">
                                      <p:cBhvr>
                                        <p:cTn id="133" dur="1000" fill="hold"/>
                                        <p:tgtEl>
                                          <p:spTgt spid="33"/>
                                        </p:tgtEl>
                                        <p:attrNameLst>
                                          <p:attrName>ppt_x</p:attrName>
                                        </p:attrNameLst>
                                      </p:cBhvr>
                                      <p:tavLst>
                                        <p:tav tm="0">
                                          <p:val>
                                            <p:strVal val="#ppt_x"/>
                                          </p:val>
                                        </p:tav>
                                        <p:tav tm="100000">
                                          <p:val>
                                            <p:strVal val="#ppt_x"/>
                                          </p:val>
                                        </p:tav>
                                      </p:tavLst>
                                    </p:anim>
                                    <p:anim calcmode="lin" valueType="num">
                                      <p:cBhvr>
                                        <p:cTn id="1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8"/>
                                        </p:tgtEl>
                                        <p:attrNameLst>
                                          <p:attrName>style.visibility</p:attrName>
                                        </p:attrNameLst>
                                      </p:cBhvr>
                                      <p:to>
                                        <p:strVal val="visible"/>
                                      </p:to>
                                    </p:set>
                                    <p:animEffect transition="in" filter="fade">
                                      <p:cBhvr>
                                        <p:cTn id="139" dur="1000"/>
                                        <p:tgtEl>
                                          <p:spTgt spid="8"/>
                                        </p:tgtEl>
                                      </p:cBhvr>
                                    </p:animEffect>
                                    <p:anim calcmode="lin" valueType="num">
                                      <p:cBhvr>
                                        <p:cTn id="140" dur="1000" fill="hold"/>
                                        <p:tgtEl>
                                          <p:spTgt spid="8"/>
                                        </p:tgtEl>
                                        <p:attrNameLst>
                                          <p:attrName>ppt_x</p:attrName>
                                        </p:attrNameLst>
                                      </p:cBhvr>
                                      <p:tavLst>
                                        <p:tav tm="0">
                                          <p:val>
                                            <p:strVal val="#ppt_x"/>
                                          </p:val>
                                        </p:tav>
                                        <p:tav tm="100000">
                                          <p:val>
                                            <p:strVal val="#ppt_x"/>
                                          </p:val>
                                        </p:tav>
                                      </p:tavLst>
                                    </p:anim>
                                    <p:anim calcmode="lin" valueType="num">
                                      <p:cBhvr>
                                        <p:cTn id="141" dur="1000" fill="hold"/>
                                        <p:tgtEl>
                                          <p:spTgt spid="8"/>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fade">
                                      <p:cBhvr>
                                        <p:cTn id="144" dur="1000"/>
                                        <p:tgtEl>
                                          <p:spTgt spid="7"/>
                                        </p:tgtEl>
                                      </p:cBhvr>
                                    </p:animEffect>
                                    <p:anim calcmode="lin" valueType="num">
                                      <p:cBhvr>
                                        <p:cTn id="145" dur="1000" fill="hold"/>
                                        <p:tgtEl>
                                          <p:spTgt spid="7"/>
                                        </p:tgtEl>
                                        <p:attrNameLst>
                                          <p:attrName>ppt_x</p:attrName>
                                        </p:attrNameLst>
                                      </p:cBhvr>
                                      <p:tavLst>
                                        <p:tav tm="0">
                                          <p:val>
                                            <p:strVal val="#ppt_x"/>
                                          </p:val>
                                        </p:tav>
                                        <p:tav tm="100000">
                                          <p:val>
                                            <p:strVal val="#ppt_x"/>
                                          </p:val>
                                        </p:tav>
                                      </p:tavLst>
                                    </p:anim>
                                    <p:anim calcmode="lin" valueType="num">
                                      <p:cBhvr>
                                        <p:cTn id="146" dur="1000" fill="hold"/>
                                        <p:tgtEl>
                                          <p:spTgt spid="7"/>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
                                        </p:tgtEl>
                                        <p:attrNameLst>
                                          <p:attrName>style.visibility</p:attrName>
                                        </p:attrNameLst>
                                      </p:cBhvr>
                                      <p:to>
                                        <p:strVal val="visible"/>
                                      </p:to>
                                    </p:set>
                                    <p:animEffect transition="in" filter="fade">
                                      <p:cBhvr>
                                        <p:cTn id="149" dur="1000"/>
                                        <p:tgtEl>
                                          <p:spTgt spid="6"/>
                                        </p:tgtEl>
                                      </p:cBhvr>
                                    </p:animEffect>
                                    <p:anim calcmode="lin" valueType="num">
                                      <p:cBhvr>
                                        <p:cTn id="150" dur="1000" fill="hold"/>
                                        <p:tgtEl>
                                          <p:spTgt spid="6"/>
                                        </p:tgtEl>
                                        <p:attrNameLst>
                                          <p:attrName>ppt_x</p:attrName>
                                        </p:attrNameLst>
                                      </p:cBhvr>
                                      <p:tavLst>
                                        <p:tav tm="0">
                                          <p:val>
                                            <p:strVal val="#ppt_x"/>
                                          </p:val>
                                        </p:tav>
                                        <p:tav tm="100000">
                                          <p:val>
                                            <p:strVal val="#ppt_x"/>
                                          </p:val>
                                        </p:tav>
                                      </p:tavLst>
                                    </p:anim>
                                    <p:anim calcmode="lin" valueType="num">
                                      <p:cBhvr>
                                        <p:cTn id="151" dur="1000" fill="hold"/>
                                        <p:tgtEl>
                                          <p:spTgt spid="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fade">
                                      <p:cBhvr>
                                        <p:cTn id="154" dur="1000"/>
                                        <p:tgtEl>
                                          <p:spTgt spid="40"/>
                                        </p:tgtEl>
                                      </p:cBhvr>
                                    </p:animEffect>
                                    <p:anim calcmode="lin" valueType="num">
                                      <p:cBhvr>
                                        <p:cTn id="155" dur="1000" fill="hold"/>
                                        <p:tgtEl>
                                          <p:spTgt spid="40"/>
                                        </p:tgtEl>
                                        <p:attrNameLst>
                                          <p:attrName>ppt_x</p:attrName>
                                        </p:attrNameLst>
                                      </p:cBhvr>
                                      <p:tavLst>
                                        <p:tav tm="0">
                                          <p:val>
                                            <p:strVal val="#ppt_x"/>
                                          </p:val>
                                        </p:tav>
                                        <p:tav tm="100000">
                                          <p:val>
                                            <p:strVal val="#ppt_x"/>
                                          </p:val>
                                        </p:tav>
                                      </p:tavLst>
                                    </p:anim>
                                    <p:anim calcmode="lin" valueType="num">
                                      <p:cBhvr>
                                        <p:cTn id="156" dur="1000" fill="hold"/>
                                        <p:tgtEl>
                                          <p:spTgt spid="40"/>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fade">
                                      <p:cBhvr>
                                        <p:cTn id="159" dur="1000"/>
                                        <p:tgtEl>
                                          <p:spTgt spid="39"/>
                                        </p:tgtEl>
                                      </p:cBhvr>
                                    </p:animEffect>
                                    <p:anim calcmode="lin" valueType="num">
                                      <p:cBhvr>
                                        <p:cTn id="160" dur="1000" fill="hold"/>
                                        <p:tgtEl>
                                          <p:spTgt spid="39"/>
                                        </p:tgtEl>
                                        <p:attrNameLst>
                                          <p:attrName>ppt_x</p:attrName>
                                        </p:attrNameLst>
                                      </p:cBhvr>
                                      <p:tavLst>
                                        <p:tav tm="0">
                                          <p:val>
                                            <p:strVal val="#ppt_x"/>
                                          </p:val>
                                        </p:tav>
                                        <p:tav tm="100000">
                                          <p:val>
                                            <p:strVal val="#ppt_x"/>
                                          </p:val>
                                        </p:tav>
                                      </p:tavLst>
                                    </p:anim>
                                    <p:anim calcmode="lin" valueType="num">
                                      <p:cBhvr>
                                        <p:cTn id="161" dur="1000" fill="hold"/>
                                        <p:tgtEl>
                                          <p:spTgt spid="39"/>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1000"/>
                                        <p:tgtEl>
                                          <p:spTgt spid="38"/>
                                        </p:tgtEl>
                                      </p:cBhvr>
                                    </p:animEffect>
                                    <p:anim calcmode="lin" valueType="num">
                                      <p:cBhvr>
                                        <p:cTn id="165" dur="1000" fill="hold"/>
                                        <p:tgtEl>
                                          <p:spTgt spid="38"/>
                                        </p:tgtEl>
                                        <p:attrNameLst>
                                          <p:attrName>ppt_x</p:attrName>
                                        </p:attrNameLst>
                                      </p:cBhvr>
                                      <p:tavLst>
                                        <p:tav tm="0">
                                          <p:val>
                                            <p:strVal val="#ppt_x"/>
                                          </p:val>
                                        </p:tav>
                                        <p:tav tm="100000">
                                          <p:val>
                                            <p:strVal val="#ppt_x"/>
                                          </p:val>
                                        </p:tav>
                                      </p:tavLst>
                                    </p:anim>
                                    <p:anim calcmode="lin" valueType="num">
                                      <p:cBhvr>
                                        <p:cTn id="16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4" presetClass="emph" presetSubtype="0" fill="hold" grpId="1" nodeType="clickEffect">
                                  <p:stCondLst>
                                    <p:cond delay="0"/>
                                  </p:stCondLst>
                                  <p:childTnLst>
                                    <p:animClr clrSpc="hsl" dir="cw">
                                      <p:cBhvr override="childStyle">
                                        <p:cTn id="170" dur="500" fill="hold"/>
                                        <p:tgtEl>
                                          <p:spTgt spid="27"/>
                                        </p:tgtEl>
                                        <p:attrNameLst>
                                          <p:attrName>style.color</p:attrName>
                                        </p:attrNameLst>
                                      </p:cBhvr>
                                      <p:by>
                                        <p:hsl h="0" s="-12549" l="-25098"/>
                                      </p:by>
                                    </p:animClr>
                                    <p:animClr clrSpc="hsl" dir="cw">
                                      <p:cBhvr>
                                        <p:cTn id="171" dur="500" fill="hold"/>
                                        <p:tgtEl>
                                          <p:spTgt spid="27"/>
                                        </p:tgtEl>
                                        <p:attrNameLst>
                                          <p:attrName>fillcolor</p:attrName>
                                        </p:attrNameLst>
                                      </p:cBhvr>
                                      <p:by>
                                        <p:hsl h="0" s="-12549" l="-25098"/>
                                      </p:by>
                                    </p:animClr>
                                    <p:animClr clrSpc="hsl" dir="cw">
                                      <p:cBhvr>
                                        <p:cTn id="172" dur="500" fill="hold"/>
                                        <p:tgtEl>
                                          <p:spTgt spid="27"/>
                                        </p:tgtEl>
                                        <p:attrNameLst>
                                          <p:attrName>stroke.color</p:attrName>
                                        </p:attrNameLst>
                                      </p:cBhvr>
                                      <p:by>
                                        <p:hsl h="0" s="-12549" l="-25098"/>
                                      </p:by>
                                    </p:animClr>
                                    <p:set>
                                      <p:cBhvr>
                                        <p:cTn id="173" dur="5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7" grpId="1" animBg="1"/>
      <p:bldP spid="28" grpId="0" animBg="1"/>
      <p:bldP spid="29" grpId="0" animBg="1"/>
      <p:bldP spid="30" grpId="0" animBg="1"/>
      <p:bldP spid="32" grpId="0" animBg="1"/>
      <p:bldP spid="33" grpId="0" animBg="1"/>
      <p:bldP spid="34" grpId="0" animBg="1"/>
      <p:bldP spid="35" grpId="0" animBg="1"/>
      <p:bldP spid="37" grpId="0" animBg="1"/>
      <p:bldP spid="38"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E6CD2CB-D981-391C-02F7-17C43257A11E}"/>
              </a:ext>
            </a:extLst>
          </p:cNvPr>
          <p:cNvSpPr>
            <a:spLocks noGrp="1"/>
          </p:cNvSpPr>
          <p:nvPr>
            <p:ph type="title"/>
          </p:nvPr>
        </p:nvSpPr>
        <p:spPr>
          <a:xfrm>
            <a:off x="640080" y="329184"/>
            <a:ext cx="6894576" cy="1783080"/>
          </a:xfrm>
        </p:spPr>
        <p:txBody>
          <a:bodyPr anchor="b">
            <a:normAutofit/>
          </a:bodyPr>
          <a:lstStyle/>
          <a:p>
            <a:r>
              <a:rPr lang="en-US" sz="6600" b="1"/>
              <a:t>Floppy disk</a:t>
            </a:r>
            <a:endParaRPr lang="en-US" sz="6600"/>
          </a:p>
        </p:txBody>
      </p:sp>
      <p:sp>
        <p:nvSpPr>
          <p:cNvPr id="2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Content Placeholder 7">
            <a:extLst>
              <a:ext uri="{FF2B5EF4-FFF2-40B4-BE49-F238E27FC236}">
                <a16:creationId xmlns:a16="http://schemas.microsoft.com/office/drawing/2014/main" id="{88D799D0-477C-191D-709E-0A3ED7745527}"/>
              </a:ext>
            </a:extLst>
          </p:cNvPr>
          <p:cNvSpPr>
            <a:spLocks noGrp="1"/>
          </p:cNvSpPr>
          <p:nvPr>
            <p:ph idx="1"/>
          </p:nvPr>
        </p:nvSpPr>
        <p:spPr>
          <a:xfrm>
            <a:off x="640080" y="2697480"/>
            <a:ext cx="7296912" cy="3831336"/>
          </a:xfrm>
        </p:spPr>
        <p:txBody>
          <a:bodyPr>
            <a:normAutofit/>
          </a:bodyPr>
          <a:lstStyle/>
          <a:p>
            <a:pPr marL="0" indent="0">
              <a:buNone/>
            </a:pPr>
            <a:r>
              <a:rPr lang="en-US" b="1" dirty="0"/>
              <a:t>The Floppy </a:t>
            </a:r>
            <a:r>
              <a:rPr lang="en-US" dirty="0">
                <a:solidFill>
                  <a:srgbClr val="002060"/>
                </a:solidFill>
              </a:rPr>
              <a:t>Disk was invented in 1967, with capacities ranging from 80 KB to 1.44 MB. It was widely used for storing and transferring data, functioning by magnetically storing data and reading it via a disk drive. It was first supported in Windows 1.0 released in 1985 and served as the primary storage medium until the late 1990s.</a:t>
            </a:r>
          </a:p>
          <a:p>
            <a:endParaRPr lang="en-US" sz="2200" dirty="0"/>
          </a:p>
        </p:txBody>
      </p:sp>
      <p:pic>
        <p:nvPicPr>
          <p:cNvPr id="5" name="Content Placeholder 4">
            <a:extLst>
              <a:ext uri="{FF2B5EF4-FFF2-40B4-BE49-F238E27FC236}">
                <a16:creationId xmlns:a16="http://schemas.microsoft.com/office/drawing/2014/main" id="{15544A98-E042-A6BA-C81A-6A16513E43DE}"/>
              </a:ext>
            </a:extLst>
          </p:cNvPr>
          <p:cNvPicPr>
            <a:picLocks noChangeAspect="1"/>
          </p:cNvPicPr>
          <p:nvPr/>
        </p:nvPicPr>
        <p:blipFill>
          <a:blip r:embed="rId3">
            <a:extLst>
              <a:ext uri="{28A0092B-C50C-407E-A947-70E740481C1C}">
                <a14:useLocalDpi xmlns:a14="http://schemas.microsoft.com/office/drawing/2010/main" val="0"/>
              </a:ext>
            </a:extLst>
          </a:blip>
          <a:srcRect l="184"/>
          <a:stretch/>
        </p:blipFill>
        <p:spPr>
          <a:xfrm>
            <a:off x="8156454" y="-7"/>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4" name="Content Placeholder 3" descr="A hand holding a floppy disk&#10;&#10;Description automatically generated">
            <a:extLst>
              <a:ext uri="{FF2B5EF4-FFF2-40B4-BE49-F238E27FC236}">
                <a16:creationId xmlns:a16="http://schemas.microsoft.com/office/drawing/2014/main" id="{0A2B494B-E26E-87DD-52A1-A039493543A2}"/>
              </a:ext>
            </a:extLst>
          </p:cNvPr>
          <p:cNvPicPr>
            <a:picLocks noChangeAspect="1"/>
          </p:cNvPicPr>
          <p:nvPr/>
        </p:nvPicPr>
        <p:blipFill>
          <a:blip r:embed="rId4">
            <a:extLst>
              <a:ext uri="{28A0092B-C50C-407E-A947-70E740481C1C}">
                <a14:useLocalDpi xmlns:a14="http://schemas.microsoft.com/office/drawing/2010/main" val="0"/>
              </a:ext>
            </a:extLst>
          </a:blip>
          <a:srcRect r="-1" b="4107"/>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6572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AD651DE-ECAF-A07A-B193-FB86885F55B1}"/>
              </a:ext>
            </a:extLst>
          </p:cNvPr>
          <p:cNvSpPr>
            <a:spLocks noGrp="1"/>
          </p:cNvSpPr>
          <p:nvPr>
            <p:ph type="title"/>
          </p:nvPr>
        </p:nvSpPr>
        <p:spPr>
          <a:xfrm>
            <a:off x="373380" y="398137"/>
            <a:ext cx="4372791" cy="1520356"/>
          </a:xfrm>
        </p:spPr>
        <p:txBody>
          <a:bodyPr anchor="b">
            <a:normAutofit fontScale="90000"/>
          </a:bodyPr>
          <a:lstStyle/>
          <a:p>
            <a:r>
              <a:rPr lang="en-US" sz="5400" b="1" dirty="0"/>
              <a:t>Hard disk Drive (HDD)</a:t>
            </a:r>
            <a:endParaRPr lang="en-US" sz="5400" dirty="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Content Placeholder 9">
            <a:extLst>
              <a:ext uri="{FF2B5EF4-FFF2-40B4-BE49-F238E27FC236}">
                <a16:creationId xmlns:a16="http://schemas.microsoft.com/office/drawing/2014/main" id="{49FCC61F-6497-33D6-7162-E37B4A20AE2D}"/>
              </a:ext>
            </a:extLst>
          </p:cNvPr>
          <p:cNvSpPr>
            <a:spLocks noGrp="1"/>
          </p:cNvSpPr>
          <p:nvPr>
            <p:ph idx="1"/>
          </p:nvPr>
        </p:nvSpPr>
        <p:spPr>
          <a:xfrm>
            <a:off x="373380" y="2819647"/>
            <a:ext cx="5464888" cy="3640216"/>
          </a:xfrm>
        </p:spPr>
        <p:txBody>
          <a:bodyPr>
            <a:normAutofit fontScale="92500" lnSpcReduction="10000"/>
          </a:bodyPr>
          <a:lstStyle/>
          <a:p>
            <a:pPr marL="0" indent="0">
              <a:lnSpc>
                <a:spcPct val="150000"/>
              </a:lnSpc>
              <a:buNone/>
            </a:pPr>
            <a:r>
              <a:rPr lang="en-US" sz="2400" b="1" dirty="0">
                <a:solidFill>
                  <a:srgbClr val="0070C0"/>
                </a:solidFill>
              </a:rPr>
              <a:t>A Hard Disk Drive  </a:t>
            </a:r>
            <a:r>
              <a:rPr lang="en-US" sz="2400" dirty="0"/>
              <a:t>is a data storage device using magnetic storage to retrieve and store digital information, offering large capacity but slower speeds than SSDs.</a:t>
            </a:r>
          </a:p>
          <a:p>
            <a:pPr marL="0" indent="0">
              <a:lnSpc>
                <a:spcPct val="150000"/>
              </a:lnSpc>
              <a:buNone/>
            </a:pPr>
            <a:r>
              <a:rPr lang="en-US" sz="3200" dirty="0">
                <a:solidFill>
                  <a:srgbClr val="C00000"/>
                </a:solidFill>
              </a:rPr>
              <a:t>Long-term Storage</a:t>
            </a:r>
          </a:p>
          <a:p>
            <a:pPr marL="0" indent="0">
              <a:lnSpc>
                <a:spcPct val="150000"/>
              </a:lnSpc>
              <a:buNone/>
            </a:pPr>
            <a:r>
              <a:rPr lang="en-US" sz="3200" dirty="0">
                <a:solidFill>
                  <a:srgbClr val="C00000"/>
                </a:solidFill>
              </a:rPr>
              <a:t>Magnetic Hard Drive</a:t>
            </a:r>
          </a:p>
          <a:p>
            <a:pPr marL="0" indent="0">
              <a:lnSpc>
                <a:spcPct val="150000"/>
              </a:lnSpc>
              <a:buNone/>
            </a:pPr>
            <a:endParaRPr lang="en-US" sz="3200" dirty="0"/>
          </a:p>
        </p:txBody>
      </p:sp>
      <p:pic>
        <p:nvPicPr>
          <p:cNvPr id="5" name="Content Placeholder 4" descr="A hard drive with a silver disk&#10;&#10;Description automatically generated">
            <a:extLst>
              <a:ext uri="{FF2B5EF4-FFF2-40B4-BE49-F238E27FC236}">
                <a16:creationId xmlns:a16="http://schemas.microsoft.com/office/drawing/2014/main" id="{2392BA71-BA50-B917-8F07-A4480BC65B8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95" b="91438" l="5965" r="92373">
                        <a14:foregroundMark x1="15124" y1="57229" x2="15124" y2="57229"/>
                        <a14:foregroundMark x1="17080" y1="64257" x2="18709" y2="54443"/>
                        <a14:foregroundMark x1="18709" y1="54443" x2="18709" y2="54443"/>
                        <a14:foregroundMark x1="13038" y1="52019" x2="13038" y2="52019"/>
                        <a14:foregroundMark x1="14537" y1="46648" x2="9159" y2="65913"/>
                        <a14:foregroundMark x1="7660" y1="58724" x2="7660" y2="58724"/>
                        <a14:foregroundMark x1="7366" y1="55937" x2="9909" y2="60016"/>
                        <a14:foregroundMark x1="5997" y1="56300" x2="5997" y2="56300"/>
                        <a14:foregroundMark x1="6160" y1="54443" x2="5997" y2="57956"/>
                        <a14:foregroundMark x1="43253" y1="91478" x2="39961" y2="89984"/>
                        <a14:foregroundMark x1="83018" y1="55574" x2="85658" y2="46648"/>
                        <a14:foregroundMark x1="85658" y1="46648" x2="92373" y2="44669"/>
                        <a14:foregroundMark x1="92373" y1="44669" x2="85724" y2="29443"/>
                        <a14:foregroundMark x1="58051" y1="15388" x2="58051" y2="15388"/>
                        <a14:foregroundMark x1="62516" y1="16276" x2="55802" y2="15549"/>
                        <a14:foregroundMark x1="55802" y1="15549" x2="55802" y2="15549"/>
                        <a14:foregroundMark x1="60593" y1="14984" x2="59681" y2="17407"/>
                        <a14:foregroundMark x1="57757" y1="8158" x2="57757" y2="8158"/>
                        <a14:foregroundMark x1="57757" y1="8158" x2="59550" y2="8683"/>
                        <a14:foregroundMark x1="61050" y1="9451" x2="58507" y2="7795"/>
                      </a14:backgroundRemoval>
                    </a14:imgEffect>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5217" t="5544" r="4611" b="5743"/>
          <a:stretch/>
        </p:blipFill>
        <p:spPr>
          <a:xfrm>
            <a:off x="6002860" y="1158315"/>
            <a:ext cx="6189140" cy="491685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1225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06B824-5CFD-CAFD-567E-3549545322AA}"/>
              </a:ext>
            </a:extLst>
          </p:cNvPr>
          <p:cNvPicPr>
            <a:picLocks noChangeAspect="1"/>
          </p:cNvPicPr>
          <p:nvPr/>
        </p:nvPicPr>
        <p:blipFill>
          <a:blip r:embed="rId2"/>
          <a:stretch>
            <a:fillRect/>
          </a:stretch>
        </p:blipFill>
        <p:spPr>
          <a:xfrm>
            <a:off x="0" y="0"/>
            <a:ext cx="12192000" cy="6881813"/>
          </a:xfrm>
          <a:prstGeom prst="rect">
            <a:avLst/>
          </a:prstGeom>
        </p:spPr>
      </p:pic>
    </p:spTree>
    <p:extLst>
      <p:ext uri="{BB962C8B-B14F-4D97-AF65-F5344CB8AC3E}">
        <p14:creationId xmlns:p14="http://schemas.microsoft.com/office/powerpoint/2010/main" val="392909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382CD-A871-696C-229B-42EC2856E4EB}"/>
              </a:ext>
            </a:extLst>
          </p:cNvPr>
          <p:cNvPicPr>
            <a:picLocks noChangeAspect="1"/>
          </p:cNvPicPr>
          <p:nvPr/>
        </p:nvPicPr>
        <p:blipFill>
          <a:blip r:embed="rId2"/>
          <a:stretch>
            <a:fillRect/>
          </a:stretch>
        </p:blipFill>
        <p:spPr>
          <a:xfrm>
            <a:off x="1295400" y="0"/>
            <a:ext cx="9664700" cy="6887303"/>
          </a:xfrm>
          <a:prstGeom prst="rect">
            <a:avLst/>
          </a:prstGeom>
        </p:spPr>
      </p:pic>
      <p:pic>
        <p:nvPicPr>
          <p:cNvPr id="7" name="Picture 6">
            <a:extLst>
              <a:ext uri="{FF2B5EF4-FFF2-40B4-BE49-F238E27FC236}">
                <a16:creationId xmlns:a16="http://schemas.microsoft.com/office/drawing/2014/main" id="{F198FB55-2729-FA3C-4463-6A7642CDE0F3}"/>
              </a:ext>
            </a:extLst>
          </p:cNvPr>
          <p:cNvPicPr>
            <a:picLocks noChangeAspect="1"/>
          </p:cNvPicPr>
          <p:nvPr/>
        </p:nvPicPr>
        <p:blipFill>
          <a:blip r:embed="rId3"/>
          <a:stretch>
            <a:fillRect/>
          </a:stretch>
        </p:blipFill>
        <p:spPr>
          <a:xfrm>
            <a:off x="2247900" y="0"/>
            <a:ext cx="7759700" cy="6900802"/>
          </a:xfrm>
          <a:prstGeom prst="rect">
            <a:avLst/>
          </a:prstGeom>
        </p:spPr>
      </p:pic>
      <p:sp>
        <p:nvSpPr>
          <p:cNvPr id="13" name="Rectangle: Rounded Corners 12">
            <a:extLst>
              <a:ext uri="{FF2B5EF4-FFF2-40B4-BE49-F238E27FC236}">
                <a16:creationId xmlns:a16="http://schemas.microsoft.com/office/drawing/2014/main" id="{A99638EF-610D-76B8-80A0-CFD0EDA33F81}"/>
              </a:ext>
            </a:extLst>
          </p:cNvPr>
          <p:cNvSpPr/>
          <p:nvPr/>
        </p:nvSpPr>
        <p:spPr>
          <a:xfrm>
            <a:off x="9433560" y="2242021"/>
            <a:ext cx="2316480" cy="701040"/>
          </a:xfrm>
          <a:prstGeom prst="roundRect">
            <a:avLst>
              <a:gd name="adj" fmla="val 39130"/>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ptos" panose="02110004020202020204"/>
                <a:ea typeface="+mn-ea"/>
                <a:cs typeface="+mn-cs"/>
              </a:rPr>
              <a:t>Platter</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Rounded Corners 13">
            <a:extLst>
              <a:ext uri="{FF2B5EF4-FFF2-40B4-BE49-F238E27FC236}">
                <a16:creationId xmlns:a16="http://schemas.microsoft.com/office/drawing/2014/main" id="{AC3C159A-661E-AC1D-222B-56808280C0CF}"/>
              </a:ext>
            </a:extLst>
          </p:cNvPr>
          <p:cNvSpPr/>
          <p:nvPr/>
        </p:nvSpPr>
        <p:spPr>
          <a:xfrm>
            <a:off x="9433560" y="4045325"/>
            <a:ext cx="2316480" cy="701040"/>
          </a:xfrm>
          <a:prstGeom prst="roundRect">
            <a:avLst>
              <a:gd name="adj" fmla="val 39130"/>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ptos" panose="02110004020202020204"/>
                <a:ea typeface="+mn-ea"/>
                <a:cs typeface="+mn-cs"/>
              </a:rPr>
              <a:t>R/W Head</a:t>
            </a:r>
          </a:p>
        </p:txBody>
      </p:sp>
      <p:sp>
        <p:nvSpPr>
          <p:cNvPr id="15" name="Rectangle: Rounded Corners 14">
            <a:extLst>
              <a:ext uri="{FF2B5EF4-FFF2-40B4-BE49-F238E27FC236}">
                <a16:creationId xmlns:a16="http://schemas.microsoft.com/office/drawing/2014/main" id="{2E8D130E-84F6-4879-E3CA-52FFCFA4636B}"/>
              </a:ext>
            </a:extLst>
          </p:cNvPr>
          <p:cNvSpPr/>
          <p:nvPr/>
        </p:nvSpPr>
        <p:spPr>
          <a:xfrm>
            <a:off x="378460" y="3359243"/>
            <a:ext cx="2316480" cy="701040"/>
          </a:xfrm>
          <a:prstGeom prst="roundRect">
            <a:avLst>
              <a:gd name="adj" fmla="val 39130"/>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ptos" panose="02110004020202020204"/>
                <a:ea typeface="+mn-ea"/>
                <a:cs typeface="+mn-cs"/>
              </a:rPr>
              <a:t>Actuator</a:t>
            </a:r>
          </a:p>
        </p:txBody>
      </p:sp>
      <p:cxnSp>
        <p:nvCxnSpPr>
          <p:cNvPr id="17" name="Straight Connector 16">
            <a:extLst>
              <a:ext uri="{FF2B5EF4-FFF2-40B4-BE49-F238E27FC236}">
                <a16:creationId xmlns:a16="http://schemas.microsoft.com/office/drawing/2014/main" id="{79B625E8-3FEB-12F2-1200-F7291FDD6AEC}"/>
              </a:ext>
            </a:extLst>
          </p:cNvPr>
          <p:cNvCxnSpPr>
            <a:cxnSpLocks/>
          </p:cNvCxnSpPr>
          <p:nvPr/>
        </p:nvCxnSpPr>
        <p:spPr>
          <a:xfrm flipH="1">
            <a:off x="7741920" y="2592541"/>
            <a:ext cx="1691640" cy="220134"/>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D61FB3E7-4257-BF7C-E7EA-1C4C2DE84874}"/>
              </a:ext>
            </a:extLst>
          </p:cNvPr>
          <p:cNvCxnSpPr>
            <a:cxnSpLocks/>
          </p:cNvCxnSpPr>
          <p:nvPr/>
        </p:nvCxnSpPr>
        <p:spPr>
          <a:xfrm flipH="1" flipV="1">
            <a:off x="6096000" y="3709763"/>
            <a:ext cx="3337560" cy="686082"/>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1" name="Straight Connector 20">
            <a:extLst>
              <a:ext uri="{FF2B5EF4-FFF2-40B4-BE49-F238E27FC236}">
                <a16:creationId xmlns:a16="http://schemas.microsoft.com/office/drawing/2014/main" id="{2A21AA3D-E84A-A751-3845-F63F358FFF57}"/>
              </a:ext>
            </a:extLst>
          </p:cNvPr>
          <p:cNvCxnSpPr>
            <a:cxnSpLocks/>
          </p:cNvCxnSpPr>
          <p:nvPr/>
        </p:nvCxnSpPr>
        <p:spPr>
          <a:xfrm flipH="1" flipV="1">
            <a:off x="2669540" y="3723992"/>
            <a:ext cx="2063750" cy="343041"/>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783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985</Words>
  <Application>Microsoft Office PowerPoint</Application>
  <PresentationFormat>Widescreen</PresentationFormat>
  <Paragraphs>156</Paragraphs>
  <Slides>32</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Aptos</vt:lpstr>
      <vt:lpstr>Aptos Display</vt:lpstr>
      <vt:lpstr>Arial</vt:lpstr>
      <vt:lpstr>Calibri</vt:lpstr>
      <vt:lpstr>Canon</vt:lpstr>
      <vt:lpstr>Century Gothic</vt:lpstr>
      <vt:lpstr>Montserrat</vt:lpstr>
      <vt:lpstr>Wingdings</vt:lpstr>
      <vt:lpstr>Office Theme</vt:lpstr>
      <vt:lpstr>1_Office Theme</vt:lpstr>
      <vt:lpstr>Foundation of computer science</vt:lpstr>
      <vt:lpstr>Lecture 14</vt:lpstr>
      <vt:lpstr>Storage devices</vt:lpstr>
      <vt:lpstr>Types of computer storage</vt:lpstr>
      <vt:lpstr>PowerPoint Presentation</vt:lpstr>
      <vt:lpstr>Floppy disk</vt:lpstr>
      <vt:lpstr>Hard disk Drive (HDD)</vt:lpstr>
      <vt:lpstr>PowerPoint Presentation</vt:lpstr>
      <vt:lpstr>PowerPoint Presentation</vt:lpstr>
      <vt:lpstr>PowerPoint Presentation</vt:lpstr>
      <vt:lpstr>PowerPoint Presentation</vt:lpstr>
      <vt:lpstr>Hard disk selection factors</vt:lpstr>
      <vt:lpstr>PowerPoint Presentation</vt:lpstr>
      <vt:lpstr>Solid state drive (SSD)</vt:lpstr>
      <vt:lpstr>EEPROM (Electronically Erasable Programmable Read-Only Memory) chips </vt:lpstr>
      <vt:lpstr>Hybrid Hard Drives</vt:lpstr>
      <vt:lpstr>PowerPoint Presentation</vt:lpstr>
      <vt:lpstr>Universal Serial Bus (USB)</vt:lpstr>
      <vt:lpstr>Memory Card</vt:lpstr>
      <vt:lpstr>Compact Disc (CD)</vt:lpstr>
      <vt:lpstr>Digital Versatile Disc (DVD)</vt:lpstr>
      <vt:lpstr>Blu-ray Disc</vt:lpstr>
      <vt:lpstr>Tape Drive</vt:lpstr>
      <vt:lpstr>Storage Devices Interfaces</vt:lpstr>
      <vt:lpstr> Parallel ATA ( PATA )(IDE)</vt:lpstr>
      <vt:lpstr>PowerPoint Presentation</vt:lpstr>
      <vt:lpstr>Seral ATA (SATA)</vt:lpstr>
      <vt:lpstr>PowerPoint Presentation</vt:lpstr>
      <vt:lpstr>PATA VS SATA</vt:lpstr>
      <vt:lpstr>PowerPoint Presentation</vt:lpstr>
      <vt:lpstr>Small Computer System Interface (SCSI)</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13</cp:revision>
  <dcterms:created xsi:type="dcterms:W3CDTF">2024-10-12T22:12:58Z</dcterms:created>
  <dcterms:modified xsi:type="dcterms:W3CDTF">2025-08-14T22:22:58Z</dcterms:modified>
</cp:coreProperties>
</file>